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26"/>
  </p:notesMasterIdLst>
  <p:sldIdLst>
    <p:sldId id="256" r:id="rId2"/>
    <p:sldId id="306" r:id="rId3"/>
    <p:sldId id="261" r:id="rId4"/>
    <p:sldId id="319" r:id="rId5"/>
    <p:sldId id="321" r:id="rId6"/>
    <p:sldId id="324" r:id="rId7"/>
    <p:sldId id="269" r:id="rId8"/>
    <p:sldId id="320" r:id="rId9"/>
    <p:sldId id="311" r:id="rId10"/>
    <p:sldId id="277" r:id="rId11"/>
    <p:sldId id="313" r:id="rId12"/>
    <p:sldId id="315" r:id="rId13"/>
    <p:sldId id="316" r:id="rId14"/>
    <p:sldId id="332" r:id="rId15"/>
    <p:sldId id="333" r:id="rId16"/>
    <p:sldId id="314" r:id="rId17"/>
    <p:sldId id="326" r:id="rId18"/>
    <p:sldId id="327" r:id="rId19"/>
    <p:sldId id="328" r:id="rId20"/>
    <p:sldId id="330" r:id="rId21"/>
    <p:sldId id="331" r:id="rId22"/>
    <p:sldId id="268" r:id="rId23"/>
    <p:sldId id="318" r:id="rId24"/>
    <p:sldId id="257" r:id="rId25"/>
  </p:sldIdLst>
  <p:sldSz cx="9144000" cy="5143500" type="screen16x9"/>
  <p:notesSz cx="6858000" cy="9144000"/>
  <p:embeddedFontLst>
    <p:embeddedFont>
      <p:font typeface="Archivo" pitchFamily="2" charset="77"/>
      <p:regular r:id="rId27"/>
      <p:bold r:id="rId28"/>
      <p:italic r:id="rId29"/>
      <p:boldItalic r:id="rId30"/>
    </p:embeddedFont>
    <p:embeddedFont>
      <p:font typeface="Archivo ExtraBold" pitchFamily="2" charset="77"/>
      <p:bold r:id="rId31"/>
      <p:italic r:id="rId32"/>
      <p:boldItalic r:id="rId33"/>
    </p:embeddedFont>
    <p:embeddedFont>
      <p:font typeface="Archivo SemiBold" pitchFamily="2" charset="77"/>
      <p:regular r:id="rId34"/>
      <p:bold r:id="rId35"/>
      <p:italic r:id="rId36"/>
      <p:boldItalic r:id="rId37"/>
    </p:embeddedFont>
    <p:embeddedFont>
      <p:font typeface="Manrope Medium" pitchFamily="2" charset="0"/>
      <p:regular r:id="rId38"/>
      <p:bold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9D710E-5411-4B42-87C1-BE3AE323A982}">
  <a:tblStyle styleId="{559D710E-5411-4B42-87C1-BE3AE323A9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8042" autoAdjust="0"/>
  </p:normalViewPr>
  <p:slideViewPr>
    <p:cSldViewPr snapToGrid="0">
      <p:cViewPr>
        <p:scale>
          <a:sx n="113" d="100"/>
          <a:sy n="113" d="100"/>
        </p:scale>
        <p:origin x="640" y="68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Classeur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Evolution</a:t>
            </a:r>
            <a:r>
              <a:rPr lang="fr-FR" baseline="0" dirty="0"/>
              <a:t> de la démographie des MG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Feuil1!$A$28:$A$29</c:f>
              <c:numCache>
                <c:formatCode>General</c:formatCode>
                <c:ptCount val="2"/>
                <c:pt idx="0">
                  <c:v>2010</c:v>
                </c:pt>
                <c:pt idx="1">
                  <c:v>2023</c:v>
                </c:pt>
              </c:numCache>
            </c:numRef>
          </c:xVal>
          <c:yVal>
            <c:numRef>
              <c:f>Feuil1!$B$28:$B$29</c:f>
              <c:numCache>
                <c:formatCode>General</c:formatCode>
                <c:ptCount val="2"/>
                <c:pt idx="0">
                  <c:v>94261</c:v>
                </c:pt>
                <c:pt idx="1">
                  <c:v>82858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A2-4A65-A5D4-41141C3D7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68367"/>
        <c:axId val="332805583"/>
      </c:scatterChart>
      <c:valAx>
        <c:axId val="39396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2805583"/>
        <c:crosses val="autoZero"/>
        <c:crossBetween val="midCat"/>
      </c:valAx>
      <c:valAx>
        <c:axId val="3328055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3968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Evolution</a:t>
            </a:r>
            <a:r>
              <a:rPr lang="en-US" baseline="0" dirty="0"/>
              <a:t> de la </a:t>
            </a:r>
            <a:r>
              <a:rPr lang="en-US" baseline="0" dirty="0" err="1"/>
              <a:t>d</a:t>
            </a:r>
            <a:r>
              <a:rPr lang="en-US" dirty="0" err="1"/>
              <a:t>émographie</a:t>
            </a:r>
            <a:r>
              <a:rPr lang="en-US" dirty="0"/>
              <a:t> française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3750218722659664E-2"/>
          <c:y val="0.18101851851851855"/>
          <c:w val="0.81733311461067371"/>
          <c:h val="0.63620370370370372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 d'habitants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Feuil1!$A$2:$A$4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2020</c:v>
                </c:pt>
                <c:pt idx="2">
                  <c:v>2030</c:v>
                </c:pt>
              </c:numCache>
            </c:numRef>
          </c:xVal>
          <c:yVal>
            <c:numRef>
              <c:f>Feuil1!$B$2:$B$4</c:f>
              <c:numCache>
                <c:formatCode>General</c:formatCode>
                <c:ptCount val="3"/>
                <c:pt idx="0">
                  <c:v>61.8</c:v>
                </c:pt>
                <c:pt idx="1">
                  <c:v>65.900000000000006</c:v>
                </c:pt>
                <c:pt idx="2">
                  <c:v>68.5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9E-4140-9BDC-F66673E4B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68847"/>
        <c:axId val="463724591"/>
      </c:scatterChart>
      <c:valAx>
        <c:axId val="3939688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Année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3724591"/>
        <c:crosses val="autoZero"/>
        <c:crossBetween val="midCat"/>
      </c:valAx>
      <c:valAx>
        <c:axId val="4637245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Millions d'habitants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39688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Feuil1!$A$88:$A$92</c:f>
              <c:strCache>
                <c:ptCount val="5"/>
                <c:pt idx="0">
                  <c:v>Contrat</c:v>
                </c:pt>
                <c:pt idx="1">
                  <c:v>Scolaire et Périscolaire</c:v>
                </c:pt>
                <c:pt idx="2">
                  <c:v>Autres</c:v>
                </c:pt>
                <c:pt idx="3">
                  <c:v>Travail</c:v>
                </c:pt>
                <c:pt idx="4">
                  <c:v>Soins</c:v>
                </c:pt>
              </c:strCache>
            </c:strRef>
          </c:cat>
          <c:val>
            <c:numRef>
              <c:f>Feuil1!$B$88:$B$92</c:f>
              <c:numCache>
                <c:formatCode>General</c:formatCode>
                <c:ptCount val="5"/>
                <c:pt idx="0">
                  <c:v>71</c:v>
                </c:pt>
                <c:pt idx="1">
                  <c:v>61</c:v>
                </c:pt>
                <c:pt idx="2">
                  <c:v>58</c:v>
                </c:pt>
                <c:pt idx="3">
                  <c:v>9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42-4C9B-B185-6AD5E324C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579559583"/>
        <c:axId val="395363871"/>
      </c:barChart>
      <c:catAx>
        <c:axId val="57955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5363871"/>
        <c:crosses val="autoZero"/>
        <c:auto val="1"/>
        <c:lblAlgn val="ctr"/>
        <c:lblOffset val="100"/>
        <c:noMultiLvlLbl val="0"/>
      </c:catAx>
      <c:valAx>
        <c:axId val="39536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955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Conclusion</a:t>
            </a:r>
            <a:r>
              <a:rPr lang="fr-FR" baseline="0"/>
              <a:t> de la revue des Textes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1-4CF4-AC5A-BCB7AEAB8F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81-4CF4-AC5A-BCB7AEAB8F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81-4CF4-AC5A-BCB7AEAB8F66}"/>
              </c:ext>
            </c:extLst>
          </c:dPt>
          <c:dLbls>
            <c:dLbl>
              <c:idx val="0"/>
              <c:layout>
                <c:manualLayout>
                  <c:x val="-0.17101738845144351"/>
                  <c:y val="-0.21217337416156315"/>
                </c:manualLayout>
              </c:layout>
              <c:tx>
                <c:rich>
                  <a:bodyPr/>
                  <a:lstStyle/>
                  <a:p>
                    <a:fld id="{97292588-F3EE-4249-8326-3B5FF50C2DFB}" type="VALUE">
                      <a:rPr lang="en-US" smtClean="0"/>
                      <a:pPr/>
                      <a:t>[VALEUR]</a:t>
                    </a:fld>
                    <a:r>
                      <a:rPr lang="en-US"/>
                      <a:t> (actions)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81-4CF4-AC5A-BCB7AEAB8F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681-4CF4-AC5A-BCB7AEAB8F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Feuil1!$A$107:$A$109</c:f>
              <c:strCache>
                <c:ptCount val="3"/>
                <c:pt idx="0">
                  <c:v>Sans fondement légal</c:v>
                </c:pt>
                <c:pt idx="1">
                  <c:v>Légal</c:v>
                </c:pt>
                <c:pt idx="2">
                  <c:v>Indéfini</c:v>
                </c:pt>
              </c:strCache>
            </c:strRef>
          </c:cat>
          <c:val>
            <c:numRef>
              <c:f>Feuil1!$B$107:$B$109</c:f>
              <c:numCache>
                <c:formatCode>General</c:formatCode>
                <c:ptCount val="3"/>
                <c:pt idx="0">
                  <c:v>164</c:v>
                </c:pt>
                <c:pt idx="1">
                  <c:v>38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81-4CF4-AC5A-BCB7AEAB8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xpress.fr/sciences-sante/greve-des-medecins-sept-exemples-concrets-de-simplification-pour-redonner-du-temps-medical-R5PJMCMUP5BRTEO6OQKIRS2XT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Pour chaque catégorie, il existe plusieurs motifs particuliers, je reprends ici les motifs dont le cumul représente la moitié des courriels reçus dans cette catégorie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Selon timing, expliquer un peu chaque motif</a:t>
            </a:r>
          </a:p>
        </p:txBody>
      </p:sp>
    </p:spTree>
    <p:extLst>
      <p:ext uri="{BB962C8B-B14F-4D97-AF65-F5344CB8AC3E}">
        <p14:creationId xmlns:p14="http://schemas.microsoft.com/office/powerpoint/2010/main" val="2412345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Dans certains courriers adressés aux organismes, nous leur demandons de corriger leurs pratiques et de nous adresser une preuve de ce changement =&gt; exemple des prévoyances, pour lesquelles on demande une copie du nouveau formulaire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Pour les </a:t>
            </a:r>
            <a:r>
              <a:rPr lang="fr-FR" dirty="0" err="1"/>
              <a:t>assu</a:t>
            </a:r>
            <a:r>
              <a:rPr lang="fr-FR" dirty="0"/>
              <a:t>, nous n’avons pas reçu en retour les nouveaux formulaires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Expliquer chaque point</a:t>
            </a:r>
          </a:p>
          <a:p>
            <a:pPr marL="158750" indent="0">
              <a:buNone/>
            </a:pPr>
            <a:r>
              <a:rPr lang="fr-FR" dirty="0"/>
              <a:t>(IFSI arrêté 21 avril 2007 art 92 : un médecin examine les étudiants en cours d’études au moins une fois par an; art 91 à expliquer très brièvement)</a:t>
            </a:r>
          </a:p>
          <a:p>
            <a:pPr marL="158750" indent="0">
              <a:buNone/>
            </a:pPr>
            <a:r>
              <a:rPr lang="fr-FR" dirty="0"/>
              <a:t>Club de sport : on ne demande pas, les gens ont l’habitude</a:t>
            </a:r>
          </a:p>
        </p:txBody>
      </p:sp>
    </p:spTree>
    <p:extLst>
      <p:ext uri="{BB962C8B-B14F-4D97-AF65-F5344CB8AC3E}">
        <p14:creationId xmlns:p14="http://schemas.microsoft.com/office/powerpoint/2010/main" val="129745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Contrats : rapport du </a:t>
            </a:r>
            <a:r>
              <a:rPr lang="fr-FR" dirty="0" err="1"/>
              <a:t>cnom</a:t>
            </a:r>
            <a:r>
              <a:rPr lang="fr-FR" dirty="0"/>
              <a:t> 2015 actualisé en 2019 et 2022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 err="1"/>
              <a:t>Sco</a:t>
            </a:r>
            <a:r>
              <a:rPr lang="fr-FR" dirty="0"/>
              <a:t> : modification de la loi : donner l’exemple d’Ameli et l’entrée en crèche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Sport : les multiples changements pour alléger le besoin des certif </a:t>
            </a:r>
            <a:r>
              <a:rPr lang="fr-FR" dirty="0" err="1"/>
              <a:t>med</a:t>
            </a:r>
            <a:r>
              <a:rPr lang="fr-FR" dirty="0"/>
              <a:t>, mais le dernier texte (2022) qui laisse la liberté aux fédé de définir leurs propres règles</a:t>
            </a:r>
          </a:p>
          <a:p>
            <a:pPr marL="158750" indent="0">
              <a:buNone/>
            </a:pPr>
            <a:r>
              <a:rPr lang="fr-FR" dirty="0"/>
              <a:t>Et encore faut-il que les clubs respectent ces règles, et n’appliquent pas une politique de certif </a:t>
            </a:r>
            <a:r>
              <a:rPr lang="fr-FR" dirty="0" err="1"/>
              <a:t>med</a:t>
            </a:r>
            <a:r>
              <a:rPr lang="fr-FR" dirty="0"/>
              <a:t> pour tout le monde</a:t>
            </a:r>
          </a:p>
          <a:p>
            <a:pPr marL="158750" indent="0">
              <a:buNone/>
            </a:pPr>
            <a:r>
              <a:rPr lang="fr-FR" dirty="0"/>
              <a:t>Pour les non-affiliés, expliquer le vide juridique qui leur laisse tous les droits</a:t>
            </a:r>
          </a:p>
        </p:txBody>
      </p:sp>
    </p:spTree>
    <p:extLst>
      <p:ext uri="{BB962C8B-B14F-4D97-AF65-F5344CB8AC3E}">
        <p14:creationId xmlns:p14="http://schemas.microsoft.com/office/powerpoint/2010/main" val="1592642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Contrats : rapport du </a:t>
            </a:r>
            <a:r>
              <a:rPr lang="fr-FR" dirty="0" err="1"/>
              <a:t>cnom</a:t>
            </a:r>
            <a:r>
              <a:rPr lang="fr-FR" dirty="0"/>
              <a:t> 2015 actualisé en 2019 et 2022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 err="1"/>
              <a:t>Sco</a:t>
            </a:r>
            <a:r>
              <a:rPr lang="fr-FR" dirty="0"/>
              <a:t> : modification de la loi : donner l’exemple d’Ameli et l’entrée en crèche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Sport : les multiples changements pour alléger le besoin des certif </a:t>
            </a:r>
            <a:r>
              <a:rPr lang="fr-FR" dirty="0" err="1"/>
              <a:t>med</a:t>
            </a:r>
            <a:r>
              <a:rPr lang="fr-FR" dirty="0"/>
              <a:t>, mais le dernier texte (2022) qui laisse la liberté aux fédé de définir leurs propres règles</a:t>
            </a:r>
          </a:p>
          <a:p>
            <a:pPr marL="158750" indent="0">
              <a:buNone/>
            </a:pPr>
            <a:r>
              <a:rPr lang="fr-FR" dirty="0"/>
              <a:t>Et encore faut-il que les clubs respectent ces règles, et n’appliquent pas une politique de certif </a:t>
            </a:r>
            <a:r>
              <a:rPr lang="fr-FR" dirty="0" err="1"/>
              <a:t>med</a:t>
            </a:r>
            <a:r>
              <a:rPr lang="fr-FR" dirty="0"/>
              <a:t> pour tout le monde</a:t>
            </a:r>
          </a:p>
          <a:p>
            <a:pPr marL="158750" indent="0">
              <a:buNone/>
            </a:pPr>
            <a:r>
              <a:rPr lang="fr-FR" dirty="0"/>
              <a:t>Pour les non-affiliés, expliquer le vide juridique qui leur laisse tous les droits</a:t>
            </a:r>
          </a:p>
        </p:txBody>
      </p:sp>
    </p:spTree>
    <p:extLst>
      <p:ext uri="{BB962C8B-B14F-4D97-AF65-F5344CB8AC3E}">
        <p14:creationId xmlns:p14="http://schemas.microsoft.com/office/powerpoint/2010/main" val="289864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Lire le modèle de certif pour la sécurité incendie</a:t>
            </a:r>
          </a:p>
        </p:txBody>
      </p:sp>
    </p:spTree>
    <p:extLst>
      <p:ext uri="{BB962C8B-B14F-4D97-AF65-F5344CB8AC3E}">
        <p14:creationId xmlns:p14="http://schemas.microsoft.com/office/powerpoint/2010/main" val="4256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Commençons en posant le contexte avec un graphique assez parlant, représentant l’évolution –négative- du nombre de médecin généralistes en activité régulière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entre 2010 et aujourd’hui en France</a:t>
            </a:r>
          </a:p>
        </p:txBody>
      </p:sp>
    </p:spTree>
    <p:extLst>
      <p:ext uri="{BB962C8B-B14F-4D97-AF65-F5344CB8AC3E}">
        <p14:creationId xmlns:p14="http://schemas.microsoft.com/office/powerpoint/2010/main" val="243760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https://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=nGbA__TEaC4&amp;ab_channel=SUPERFLAME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3"/>
              </a:rPr>
              <a:t>https://sante.lefigaro.fr/social/sante-publique/dix-idees-pour-redonner-du-temps-medical-aux-medecins-20240117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3"/>
              </a:rPr>
              <a:t>https://www.lexpress.fr/sciences-sante/greve-des-medecins-sept-exemples-concrets-de-simplification-pour-redonner-du-temps-medical-R5PJMCMUP5BRTEO6OQKIRS2XTU/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95D01-8FEF-3249-8C73-A0A38858D73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6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25 mars 2023 : </a:t>
            </a:r>
            <a:r>
              <a:rPr lang="fr-FR" dirty="0"/>
              <a:t>Lancement du site pour le Collège de Médecine Générale (illustrations bénévoles par SANAGA) </a:t>
            </a:r>
          </a:p>
          <a:p>
            <a:endParaRPr lang="fr-FR" dirty="0"/>
          </a:p>
          <a:p>
            <a:r>
              <a:rPr lang="fr-FR" b="1" dirty="0"/>
              <a:t>5 puis 6 catégories </a:t>
            </a:r>
            <a:r>
              <a:rPr lang="fr-FR" dirty="0"/>
              <a:t>(ajout « Sport » en nov. 2023, avec contact à toutes les fédérations)</a:t>
            </a:r>
            <a:r>
              <a:rPr lang="fr-FR" b="1" dirty="0"/>
              <a:t> + outil de certificats de refus argumentés 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Impact de communication : </a:t>
            </a:r>
          </a:p>
          <a:p>
            <a:pPr lvl="1"/>
            <a:r>
              <a:rPr lang="fr-FR" b="1" dirty="0"/>
              <a:t>Presse</a:t>
            </a:r>
            <a:r>
              <a:rPr lang="fr-FR" dirty="0"/>
              <a:t> : 22 fois (QDM, JIM, RDP, VDN, M6, TF1…) jusqu’au 4 mai 2023</a:t>
            </a:r>
          </a:p>
          <a:p>
            <a:pPr lvl="1"/>
            <a:r>
              <a:rPr lang="fr-FR" b="1" dirty="0"/>
              <a:t>Visites</a:t>
            </a:r>
            <a:r>
              <a:rPr lang="fr-FR" dirty="0"/>
              <a:t> : 110 000… dont 42K en mars, 22K en avril, 12K en sept… </a:t>
            </a:r>
          </a:p>
          <a:p>
            <a:pPr lvl="1"/>
            <a:r>
              <a:rPr lang="fr-FR" b="1" dirty="0"/>
              <a:t>Tampons</a:t>
            </a:r>
            <a:r>
              <a:rPr lang="fr-FR" dirty="0"/>
              <a:t> : 650 vendus au 22/4/23… 1073 au 4/1/2024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76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L’objectif principal de cette étude était de recenser et décrire les demandes adressées par ces médecins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L’objectif secondaire était de créer un ensemble de courriers types afin de pérenniser l’action menée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Le 13 juillet 2023, le CDOM 59 a publié cette newsletter en page d’accueil de son site internet</a:t>
            </a:r>
          </a:p>
          <a:p>
            <a:pPr marL="158750" indent="0">
              <a:buNone/>
            </a:pPr>
            <a:r>
              <a:rPr lang="fr-FR" dirty="0"/>
              <a:t>C’est d’ailleurs encore le cas</a:t>
            </a:r>
          </a:p>
        </p:txBody>
      </p:sp>
    </p:spTree>
    <p:extLst>
      <p:ext uri="{BB962C8B-B14F-4D97-AF65-F5344CB8AC3E}">
        <p14:creationId xmlns:p14="http://schemas.microsoft.com/office/powerpoint/2010/main" val="169175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Une grande majorité des demandes reçues provenaient du Nord 155 – ¾ des demandes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Gard et Bas-Rhin nous ont rejoint quelques jours avant la clôture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Nous avions donc classé les demandes selon les 5 catégories répertoriées sur le site</a:t>
            </a:r>
          </a:p>
          <a:p>
            <a:pPr marL="158750" indent="0">
              <a:buNone/>
            </a:pPr>
            <a:r>
              <a:rPr lang="fr-FR" dirty="0"/>
              <a:t>Ainsi, de manière majoritaire, les réclamations concernaient les contrats ( 71 sur les 203 reçues, soit 35%), représentés par les prévoyances et assurances</a:t>
            </a:r>
          </a:p>
          <a:p>
            <a:pPr marL="158750" indent="0">
              <a:buNone/>
            </a:pPr>
            <a:r>
              <a:rPr lang="fr-FR" dirty="0"/>
              <a:t>Suivent le domaine scolaire (61 soit 30%) et la catégorie Autres (58 soit 28,6%) , qui comprend le sport et toutes les demandes qu’on ne pouvait classer ailleurs</a:t>
            </a:r>
          </a:p>
          <a:p>
            <a:pPr marL="158750" indent="0">
              <a:buNone/>
            </a:pPr>
            <a:endParaRPr lang="fr-FR" dirty="0"/>
          </a:p>
          <a:p>
            <a:pPr marL="158750" indent="0">
              <a:buNone/>
            </a:pPr>
            <a:r>
              <a:rPr lang="fr-FR" dirty="0"/>
              <a:t>Après revue des textes, 164 (80,8%) demandes de certificats ayant amené les médecins à adresser une réclamation s’avéraient être sans fondement légal, voire illégales dans certains cas, car induisaient une rupture du secret médical</a:t>
            </a:r>
          </a:p>
          <a:p>
            <a:pPr marL="158750" indent="0">
              <a:buNone/>
            </a:pPr>
            <a:r>
              <a:rPr lang="fr-FR" dirty="0"/>
              <a:t>Pour 38 cas, la demande était recevable</a:t>
            </a:r>
          </a:p>
        </p:txBody>
      </p:sp>
    </p:spTree>
    <p:extLst>
      <p:ext uri="{BB962C8B-B14F-4D97-AF65-F5344CB8AC3E}">
        <p14:creationId xmlns:p14="http://schemas.microsoft.com/office/powerpoint/2010/main" val="404944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8D56F-AC36-B5B9-C038-D064CD80E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C6CA4C-D6B9-BF5A-34B8-DD355FD9F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14E47F-6CBA-87F2-5DCA-35F51E39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46BDEB-F5A9-D70D-D2F1-827897C3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FD4769-F5AC-4C1F-5619-AA4A9C5A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846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6B203-8B61-3853-9B9C-6A4ADB90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79A24B-2402-A49B-04C5-080B800AD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A2C705-A785-1DFC-6F3F-D347B5C8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A4E11B-B21F-EAA2-0926-1E7FE5D3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0842D2-BF32-9AD1-6926-29ECE26A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7527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404169D-7D88-D24C-9982-0C60A2120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0E53E6-FAED-C3BE-38E0-BA1716DE8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E4D4AE-776D-D873-B604-D43D9E12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222E6F-AA66-616D-6AF9-25C7D79A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1B040B-5F27-8737-2717-35019D44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35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"/>
          <p:cNvSpPr txBox="1">
            <a:spLocks noGrp="1"/>
          </p:cNvSpPr>
          <p:nvPr>
            <p:ph type="title"/>
          </p:nvPr>
        </p:nvSpPr>
        <p:spPr>
          <a:xfrm>
            <a:off x="2038200" y="23073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5" name="Google Shape;295;p3"/>
          <p:cNvSpPr txBox="1">
            <a:spLocks noGrp="1"/>
          </p:cNvSpPr>
          <p:nvPr>
            <p:ph type="title" idx="2" hasCustomPrompt="1"/>
          </p:nvPr>
        </p:nvSpPr>
        <p:spPr>
          <a:xfrm>
            <a:off x="3909900" y="1400063"/>
            <a:ext cx="1324200" cy="841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6" name="Google Shape;296;p3"/>
          <p:cNvSpPr txBox="1">
            <a:spLocks noGrp="1"/>
          </p:cNvSpPr>
          <p:nvPr>
            <p:ph type="subTitle" idx="1"/>
          </p:nvPr>
        </p:nvSpPr>
        <p:spPr>
          <a:xfrm>
            <a:off x="2509101" y="3225350"/>
            <a:ext cx="4125900" cy="365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84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4"/>
          <p:cNvSpPr txBox="1">
            <a:spLocks noGrp="1"/>
          </p:cNvSpPr>
          <p:nvPr>
            <p:ph type="title"/>
          </p:nvPr>
        </p:nvSpPr>
        <p:spPr>
          <a:xfrm>
            <a:off x="2014800" y="3408538"/>
            <a:ext cx="5114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8" name="Google Shape;818;p14"/>
          <p:cNvSpPr txBox="1">
            <a:spLocks noGrp="1"/>
          </p:cNvSpPr>
          <p:nvPr>
            <p:ph type="subTitle" idx="1"/>
          </p:nvPr>
        </p:nvSpPr>
        <p:spPr>
          <a:xfrm>
            <a:off x="2014800" y="1203063"/>
            <a:ext cx="5114400" cy="216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633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861426" y="27362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subTitle" idx="2"/>
          </p:nvPr>
        </p:nvSpPr>
        <p:spPr>
          <a:xfrm>
            <a:off x="3484351" y="34220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3"/>
          </p:nvPr>
        </p:nvSpPr>
        <p:spPr>
          <a:xfrm>
            <a:off x="6107275" y="27362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subTitle" idx="4"/>
          </p:nvPr>
        </p:nvSpPr>
        <p:spPr>
          <a:xfrm>
            <a:off x="861426" y="2423000"/>
            <a:ext cx="21753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18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5"/>
          </p:nvPr>
        </p:nvSpPr>
        <p:spPr>
          <a:xfrm>
            <a:off x="3484347" y="3108800"/>
            <a:ext cx="21753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18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1158" name="Google Shape;1158;p23"/>
          <p:cNvSpPr txBox="1">
            <a:spLocks noGrp="1"/>
          </p:cNvSpPr>
          <p:nvPr>
            <p:ph type="subTitle" idx="6"/>
          </p:nvPr>
        </p:nvSpPr>
        <p:spPr>
          <a:xfrm>
            <a:off x="6107275" y="2423000"/>
            <a:ext cx="21753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18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chivo"/>
              <a:buNone/>
              <a:defRPr sz="2600" b="1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9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1"/>
          <p:cNvSpPr txBox="1">
            <a:spLocks noGrp="1"/>
          </p:cNvSpPr>
          <p:nvPr>
            <p:ph type="title" hasCustomPrompt="1"/>
          </p:nvPr>
        </p:nvSpPr>
        <p:spPr>
          <a:xfrm>
            <a:off x="2330551" y="1897163"/>
            <a:ext cx="4482900" cy="10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8" name="Google Shape;628;p11"/>
          <p:cNvSpPr txBox="1">
            <a:spLocks noGrp="1"/>
          </p:cNvSpPr>
          <p:nvPr>
            <p:ph type="subTitle" idx="1"/>
          </p:nvPr>
        </p:nvSpPr>
        <p:spPr>
          <a:xfrm>
            <a:off x="2330551" y="2880638"/>
            <a:ext cx="4482900" cy="365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623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7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BD349-6698-FB2C-7F8C-8FC7BB2E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0FF631-C7CD-05DA-B2B7-D48786F4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7D7DF1-0AB3-53C0-2E90-E695B00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909E99-F9F5-4DEF-B260-38C03477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529EC-5FC2-11A5-8C42-D2CFEE40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50892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5AA3F-1AF5-025B-B255-6BA3C95C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109E3E-963A-6076-C90E-F29C9B2E2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82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076DB3-6BB2-C3A4-C459-D3E8B79B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73BB-290C-6C81-9251-7E2C7AC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38D887-DAC1-70BB-87D5-40465DC4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8384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6F032-0B81-AB61-26EC-F15B7E9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9454E4-BBFE-0E37-49D0-CFEC171FE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151DFE-7166-BF19-A952-823AF2F93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F9C1E5-2D7E-75EF-12BA-7532F570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82DA8F-BD49-A245-209C-E56B885D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27FF87-93A3-2603-EBFA-8D9DEE15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07515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2988A-0A0C-9AD5-135B-1D7997DC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81089D-F4B2-922B-11FC-DB5039162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66030A-6965-8994-DD13-D7FFE600B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334CA0-D8B3-02AF-EC9D-19492D1DD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0B96035-686C-88ED-558F-CA781D1F4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213673-2750-E89C-189B-7FE52386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A69F58-5146-EBC3-EB73-05ADDCBF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3B3FC4-6461-0452-67D2-45E2618F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6374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90114-3615-7E1E-1FC4-041AA810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13865-D329-2C27-B04C-64EAE4E1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F50065-8835-B921-34FE-E7D690D0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B05218-7D19-48FB-3B69-D4B62697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61654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8A1285-D03B-98C7-7F12-7C01FDD3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2A4D62-3FD4-CCED-D949-1D8B140D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208F53-34F4-B166-C5AC-E12D2324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08095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7DC37-2B0A-BE4B-9F10-4A983B85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E08A7-BF6D-278B-A3F9-6F9B5D5B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4D5C7F-B0F0-35BF-316E-4F59E3DCC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27FEB8-AFA4-09A9-BA9F-C99A1965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8F70DE-A7EC-2325-54BC-63672EB6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CC83F8-18DB-35B3-F23A-70DD3EC6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065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1F1DC-E873-47B4-2A64-2F0001D8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72ADDBB-904D-56A9-7131-6D31AA437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A6DD67-5C2D-6CDE-467F-6B1DDF78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24F429-2457-60E9-F768-DF5A7E93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1880B6-DCF4-A6CE-0BD9-804DA374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65A37F-416F-F3FB-AAF7-DA66CB4E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24490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29B945-8D70-696C-2F49-949262B3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D112FA-99E1-5815-134D-57D66329E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D884D7-CB70-46DF-CCD7-2E50E9352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486F2-9ED4-E141-AD5C-B19EDBE3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A9CFCE-C78A-5BAD-3C89-DF7CD1F16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0C1C9B-F3AC-48A4-A20E-FF9E1DBF14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70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6" r:id="rId14"/>
    <p:sldLayoutId id="2147483697" r:id="rId15"/>
    <p:sldLayoutId id="2147483699" r:id="rId16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35"/>
          <p:cNvSpPr/>
          <p:nvPr/>
        </p:nvSpPr>
        <p:spPr>
          <a:xfrm rot="-5400000">
            <a:off x="9299439" y="1559119"/>
            <a:ext cx="121533" cy="105854"/>
          </a:xfrm>
          <a:custGeom>
            <a:avLst/>
            <a:gdLst/>
            <a:ahLst/>
            <a:cxnLst/>
            <a:rect l="l" t="t" r="r" b="b"/>
            <a:pathLst>
              <a:path w="7736" h="6738" extrusionOk="0">
                <a:moveTo>
                  <a:pt x="1937" y="1"/>
                </a:moveTo>
                <a:lnTo>
                  <a:pt x="0" y="3369"/>
                </a:lnTo>
                <a:lnTo>
                  <a:pt x="1937" y="6738"/>
                </a:lnTo>
                <a:lnTo>
                  <a:pt x="5804" y="6738"/>
                </a:lnTo>
                <a:lnTo>
                  <a:pt x="7736" y="3369"/>
                </a:lnTo>
                <a:lnTo>
                  <a:pt x="5804" y="1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0638B9-9A2A-D3EF-1553-F2F2674891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58" y="4009223"/>
            <a:ext cx="2681287" cy="821587"/>
          </a:xfrm>
          <a:prstGeom prst="rect">
            <a:avLst/>
          </a:prstGeom>
          <a:noFill/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16406241-9EEC-42E2-981F-EC6E6117B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215" y="3460262"/>
            <a:ext cx="6336704" cy="1423613"/>
          </a:xfrm>
        </p:spPr>
        <p:txBody>
          <a:bodyPr>
            <a:no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Michaël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Rochoy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Idriss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Modson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Tavaze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Matthieu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Calafiore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Jean-Philippe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Platel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Jan Baran – Emmanuel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Chazard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4215B1-D584-BFE0-1341-37522D588978}"/>
              </a:ext>
            </a:extLst>
          </p:cNvPr>
          <p:cNvSpPr txBox="1"/>
          <p:nvPr/>
        </p:nvSpPr>
        <p:spPr>
          <a:xfrm>
            <a:off x="923729" y="2199267"/>
            <a:ext cx="7057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Collaboration entre certificats-absurdes.fr et des Conseils Départementaux de l’Ordre des Médecins pour limiter les demandes abusives de certificats médicaux</a:t>
            </a:r>
          </a:p>
        </p:txBody>
      </p:sp>
      <p:pic>
        <p:nvPicPr>
          <p:cNvPr id="2" name="Picture 2" descr="annonce logo cmg">
            <a:extLst>
              <a:ext uri="{FF2B5EF4-FFF2-40B4-BE49-F238E27FC236}">
                <a16:creationId xmlns:a16="http://schemas.microsoft.com/office/drawing/2014/main" id="{E3D1622C-60E1-A330-9373-32088E2E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1" y="4085565"/>
            <a:ext cx="1416531" cy="8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7AA89FC-DF6C-1AAA-DE7C-D2CDD6A99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4638" y="3965250"/>
            <a:ext cx="1265348" cy="1015664"/>
          </a:xfrm>
          <a:prstGeom prst="rect">
            <a:avLst/>
          </a:prstGeom>
        </p:spPr>
      </p:pic>
      <p:pic>
        <p:nvPicPr>
          <p:cNvPr id="9" name="Image 8" descr="Une image contenant texte, Police, conception, guide&#10;&#10;Description générée automatiquement">
            <a:extLst>
              <a:ext uri="{FF2B5EF4-FFF2-40B4-BE49-F238E27FC236}">
                <a16:creationId xmlns:a16="http://schemas.microsoft.com/office/drawing/2014/main" id="{C1B856CB-1BEF-4296-0B42-3E160E72E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181" y="3993888"/>
            <a:ext cx="1219200" cy="89535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35507F-7389-5390-DCDB-237A70F1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44" y="4210732"/>
            <a:ext cx="1328149" cy="5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6C6A6B43-F2EF-6FC9-27BC-2FC1A564D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8790"/>
            <a:ext cx="9144000" cy="1935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dirty="0" err="1">
                <a:latin typeface="+mn-lt"/>
              </a:rPr>
              <a:t>Résultats</a:t>
            </a:r>
            <a:r>
              <a:rPr lang="en" dirty="0">
                <a:latin typeface="+mn-lt"/>
              </a:rPr>
              <a:t> : 203 </a:t>
            </a:r>
            <a:r>
              <a:rPr lang="en" dirty="0" err="1">
                <a:latin typeface="+mn-lt"/>
              </a:rPr>
              <a:t>demandes</a:t>
            </a:r>
            <a:r>
              <a:rPr lang="en" dirty="0">
                <a:latin typeface="+mn-lt"/>
              </a:rPr>
              <a:t> par 103 MG </a:t>
            </a:r>
            <a:endParaRPr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098388-7060-69DF-0E67-DEB714D8F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" t="18603" r="7897" b="2813"/>
          <a:stretch/>
        </p:blipFill>
        <p:spPr>
          <a:xfrm>
            <a:off x="0" y="2411051"/>
            <a:ext cx="4962834" cy="25939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4665B2-907B-5374-6E46-FDC64D1C7BC3}"/>
              </a:ext>
            </a:extLst>
          </p:cNvPr>
          <p:cNvSpPr txBox="1"/>
          <p:nvPr/>
        </p:nvSpPr>
        <p:spPr>
          <a:xfrm>
            <a:off x="1436190" y="1390727"/>
            <a:ext cx="7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53</a:t>
            </a:r>
          </a:p>
        </p:txBody>
      </p:sp>
      <p:grpSp>
        <p:nvGrpSpPr>
          <p:cNvPr id="5" name="Google Shape;10355;p76">
            <a:extLst>
              <a:ext uri="{FF2B5EF4-FFF2-40B4-BE49-F238E27FC236}">
                <a16:creationId xmlns:a16="http://schemas.microsoft.com/office/drawing/2014/main" id="{F41296FC-71BD-E9B7-BBBC-F27D37395FDE}"/>
              </a:ext>
            </a:extLst>
          </p:cNvPr>
          <p:cNvGrpSpPr/>
          <p:nvPr/>
        </p:nvGrpSpPr>
        <p:grpSpPr>
          <a:xfrm>
            <a:off x="3001718" y="1296954"/>
            <a:ext cx="453846" cy="507770"/>
            <a:chOff x="6974158" y="2789537"/>
            <a:chExt cx="255247" cy="327458"/>
          </a:xfrm>
        </p:grpSpPr>
        <p:sp>
          <p:nvSpPr>
            <p:cNvPr id="6" name="Google Shape;10356;p76">
              <a:extLst>
                <a:ext uri="{FF2B5EF4-FFF2-40B4-BE49-F238E27FC236}">
                  <a16:creationId xmlns:a16="http://schemas.microsoft.com/office/drawing/2014/main" id="{0906296B-35CF-63A1-4D96-1AE293DEA48D}"/>
                </a:ext>
              </a:extLst>
            </p:cNvPr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10357;p76">
              <a:extLst>
                <a:ext uri="{FF2B5EF4-FFF2-40B4-BE49-F238E27FC236}">
                  <a16:creationId xmlns:a16="http://schemas.microsoft.com/office/drawing/2014/main" id="{48B640B8-374F-F81B-44E1-8A18D0E155F6}"/>
                </a:ext>
              </a:extLst>
            </p:cNvPr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10358;p76">
              <a:extLst>
                <a:ext uri="{FF2B5EF4-FFF2-40B4-BE49-F238E27FC236}">
                  <a16:creationId xmlns:a16="http://schemas.microsoft.com/office/drawing/2014/main" id="{BE7B1226-4B37-90AC-1A92-9B295D703F94}"/>
                </a:ext>
              </a:extLst>
            </p:cNvPr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10359;p76">
              <a:extLst>
                <a:ext uri="{FF2B5EF4-FFF2-40B4-BE49-F238E27FC236}">
                  <a16:creationId xmlns:a16="http://schemas.microsoft.com/office/drawing/2014/main" id="{D4B1B60C-9A92-99AE-39FF-4F663B6A66E0}"/>
                </a:ext>
              </a:extLst>
            </p:cNvPr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10360;p76">
              <a:extLst>
                <a:ext uri="{FF2B5EF4-FFF2-40B4-BE49-F238E27FC236}">
                  <a16:creationId xmlns:a16="http://schemas.microsoft.com/office/drawing/2014/main" id="{8D8D551B-73D6-AB75-33B1-A95B331A2A1B}"/>
                </a:ext>
              </a:extLst>
            </p:cNvPr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361;p76">
              <a:extLst>
                <a:ext uri="{FF2B5EF4-FFF2-40B4-BE49-F238E27FC236}">
                  <a16:creationId xmlns:a16="http://schemas.microsoft.com/office/drawing/2014/main" id="{FD108F3B-A861-0FAC-E998-1DF1E5DFFC94}"/>
                </a:ext>
              </a:extLst>
            </p:cNvPr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" name="Google Shape;10362;p76">
            <a:extLst>
              <a:ext uri="{FF2B5EF4-FFF2-40B4-BE49-F238E27FC236}">
                <a16:creationId xmlns:a16="http://schemas.microsoft.com/office/drawing/2014/main" id="{2258A73E-8D72-F03B-3CC8-5FE4CC48C535}"/>
              </a:ext>
            </a:extLst>
          </p:cNvPr>
          <p:cNvGrpSpPr/>
          <p:nvPr/>
        </p:nvGrpSpPr>
        <p:grpSpPr>
          <a:xfrm>
            <a:off x="986216" y="1288320"/>
            <a:ext cx="434366" cy="505996"/>
            <a:chOff x="7530697" y="2790299"/>
            <a:chExt cx="244291" cy="326314"/>
          </a:xfrm>
        </p:grpSpPr>
        <p:sp>
          <p:nvSpPr>
            <p:cNvPr id="13" name="Google Shape;10363;p76">
              <a:extLst>
                <a:ext uri="{FF2B5EF4-FFF2-40B4-BE49-F238E27FC236}">
                  <a16:creationId xmlns:a16="http://schemas.microsoft.com/office/drawing/2014/main" id="{2412D6AD-8367-B4B3-7ADD-91D1BFD8BF0E}"/>
                </a:ext>
              </a:extLst>
            </p:cNvPr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364;p76">
              <a:extLst>
                <a:ext uri="{FF2B5EF4-FFF2-40B4-BE49-F238E27FC236}">
                  <a16:creationId xmlns:a16="http://schemas.microsoft.com/office/drawing/2014/main" id="{69BC804A-9466-600A-C84F-E6D5F616FCCB}"/>
                </a:ext>
              </a:extLst>
            </p:cNvPr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365;p76">
              <a:extLst>
                <a:ext uri="{FF2B5EF4-FFF2-40B4-BE49-F238E27FC236}">
                  <a16:creationId xmlns:a16="http://schemas.microsoft.com/office/drawing/2014/main" id="{761E98E0-7667-DEA3-1DAB-E1D94C71AADE}"/>
                </a:ext>
              </a:extLst>
            </p:cNvPr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366;p76">
              <a:extLst>
                <a:ext uri="{FF2B5EF4-FFF2-40B4-BE49-F238E27FC236}">
                  <a16:creationId xmlns:a16="http://schemas.microsoft.com/office/drawing/2014/main" id="{A371BA86-35F1-E6E4-E7D5-662F10B94DFA}"/>
                </a:ext>
              </a:extLst>
            </p:cNvPr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367;p76">
              <a:extLst>
                <a:ext uri="{FF2B5EF4-FFF2-40B4-BE49-F238E27FC236}">
                  <a16:creationId xmlns:a16="http://schemas.microsoft.com/office/drawing/2014/main" id="{9287E95E-B453-D0E6-973D-3340B4E530AA}"/>
                </a:ext>
              </a:extLst>
            </p:cNvPr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368;p76">
              <a:extLst>
                <a:ext uri="{FF2B5EF4-FFF2-40B4-BE49-F238E27FC236}">
                  <a16:creationId xmlns:a16="http://schemas.microsoft.com/office/drawing/2014/main" id="{5A67CF0D-B219-BCD5-6458-B65E57937C64}"/>
                </a:ext>
              </a:extLst>
            </p:cNvPr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FA301FC-D5DC-168F-1222-CE5454C27315}"/>
              </a:ext>
            </a:extLst>
          </p:cNvPr>
          <p:cNvSpPr txBox="1"/>
          <p:nvPr/>
        </p:nvSpPr>
        <p:spPr>
          <a:xfrm>
            <a:off x="3480976" y="1370343"/>
            <a:ext cx="7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A0F045-B1A5-AA07-3C18-DBA00D030BF8}"/>
              </a:ext>
            </a:extLst>
          </p:cNvPr>
          <p:cNvSpPr txBox="1"/>
          <p:nvPr/>
        </p:nvSpPr>
        <p:spPr>
          <a:xfrm>
            <a:off x="4664413" y="1143773"/>
            <a:ext cx="4479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En zone moins sous-dotée… </a:t>
            </a:r>
          </a:p>
          <a:p>
            <a:pPr algn="ctr"/>
            <a:r>
              <a:rPr lang="fr-FR" b="1" dirty="0"/>
              <a:t>Accessibilité potentielle limitée : </a:t>
            </a:r>
          </a:p>
          <a:p>
            <a:pPr algn="ctr"/>
            <a:r>
              <a:rPr lang="fr-FR" b="1" dirty="0"/>
              <a:t>4,62 </a:t>
            </a:r>
            <a:r>
              <a:rPr lang="fr-FR" b="1" dirty="0">
                <a:sym typeface="Symbol" pitchFamily="2" charset="2"/>
              </a:rPr>
              <a:t></a:t>
            </a:r>
            <a:r>
              <a:rPr lang="fr-FR" b="1" dirty="0"/>
              <a:t> 1,30</a:t>
            </a:r>
            <a:r>
              <a:rPr lang="fr-FR" dirty="0">
                <a:effectLst/>
              </a:rPr>
              <a:t> </a:t>
            </a:r>
            <a:r>
              <a:rPr lang="fr-FR" dirty="0"/>
              <a:t>(vs 3,9 en France)</a:t>
            </a:r>
          </a:p>
          <a:p>
            <a:pPr algn="ctr"/>
            <a:r>
              <a:rPr lang="fr-FR" i="1" dirty="0"/>
              <a:t>Biais de sélection : mieux informé </a:t>
            </a:r>
            <a:br>
              <a:rPr lang="fr-FR" i="1" dirty="0"/>
            </a:br>
            <a:r>
              <a:rPr lang="fr-FR" i="1" dirty="0"/>
              <a:t>Biais de confusion : + de services artistiques, sportifs…</a:t>
            </a:r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r>
              <a:rPr lang="fr-FR" b="1" dirty="0"/>
              <a:t>… mais plus défavorisée !</a:t>
            </a:r>
          </a:p>
          <a:p>
            <a:pPr algn="ctr"/>
            <a:r>
              <a:rPr lang="fr-FR" b="1" dirty="0" err="1"/>
              <a:t>European</a:t>
            </a:r>
            <a:r>
              <a:rPr lang="fr-FR" b="1" dirty="0"/>
              <a:t> </a:t>
            </a:r>
            <a:r>
              <a:rPr lang="fr-FR" b="1" dirty="0" err="1"/>
              <a:t>Deprivation</a:t>
            </a:r>
            <a:r>
              <a:rPr lang="fr-FR" b="1" dirty="0"/>
              <a:t> Index </a:t>
            </a:r>
            <a:r>
              <a:rPr lang="fr-FR" dirty="0"/>
              <a:t>: </a:t>
            </a:r>
          </a:p>
          <a:p>
            <a:pPr algn="ctr"/>
            <a:r>
              <a:rPr lang="fr-FR" dirty="0"/>
              <a:t>1,98 </a:t>
            </a:r>
            <a:r>
              <a:rPr lang="fr-FR" dirty="0">
                <a:sym typeface="Symbol" pitchFamily="2" charset="2"/>
              </a:rPr>
              <a:t></a:t>
            </a:r>
            <a:r>
              <a:rPr lang="fr-FR" dirty="0"/>
              <a:t> 4,75 (vs 0 </a:t>
            </a:r>
            <a:r>
              <a:rPr lang="fr-FR" dirty="0">
                <a:sym typeface="Symbol" pitchFamily="2" charset="2"/>
              </a:rPr>
              <a:t></a:t>
            </a:r>
            <a:r>
              <a:rPr lang="fr-FR" dirty="0"/>
              <a:t> 4,69 en France)</a:t>
            </a:r>
          </a:p>
          <a:p>
            <a:pPr algn="ctr"/>
            <a:r>
              <a:rPr lang="fr-FR" i="1" dirty="0"/>
              <a:t>Biais de sélection : Ardennes, Nord, Eure…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CB85B-568F-43D1-0915-219F0972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+mn-lt"/>
              </a:rPr>
              <a:t>Caractéristiques des demandes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DC68EB6-2E65-0FB4-2B67-B7A525548A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520398"/>
              </p:ext>
            </p:extLst>
          </p:nvPr>
        </p:nvGraphicFramePr>
        <p:xfrm>
          <a:off x="414999" y="1422400"/>
          <a:ext cx="4572000" cy="314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978447ED-0DBD-F7AE-7180-72E700D7F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66309"/>
              </p:ext>
            </p:extLst>
          </p:nvPr>
        </p:nvGraphicFramePr>
        <p:xfrm>
          <a:off x="4165600" y="1230489"/>
          <a:ext cx="4978400" cy="314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03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F548379-848C-246B-C01D-9398E970709B}"/>
              </a:ext>
            </a:extLst>
          </p:cNvPr>
          <p:cNvSpPr txBox="1"/>
          <p:nvPr/>
        </p:nvSpPr>
        <p:spPr>
          <a:xfrm>
            <a:off x="4113282" y="2231034"/>
            <a:ext cx="5032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Scolaire et Périscolaire</a:t>
            </a:r>
          </a:p>
          <a:p>
            <a:r>
              <a:rPr lang="fr-FR" dirty="0"/>
              <a:t>20 (33%) pour une admission en milieu scolaire</a:t>
            </a:r>
          </a:p>
          <a:p>
            <a:r>
              <a:rPr lang="fr-FR" dirty="0"/>
              <a:t>16 (26%) pour autoriser une dispensation médicamenteuse (hors PAI)</a:t>
            </a:r>
          </a:p>
          <a:p>
            <a:r>
              <a:rPr lang="fr-FR" dirty="0"/>
              <a:t>… 2 pour aller aux WC, 2 pour un casier, etc.</a:t>
            </a:r>
          </a:p>
          <a:p>
            <a:r>
              <a:rPr lang="fr-FR" i="1" dirty="0"/>
              <a:t>(5 justifiés : accueil crèche)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57A531-7396-AC0C-97F1-86EBD58ADE95}"/>
              </a:ext>
            </a:extLst>
          </p:cNvPr>
          <p:cNvSpPr txBox="1"/>
          <p:nvPr/>
        </p:nvSpPr>
        <p:spPr>
          <a:xfrm>
            <a:off x="167021" y="2231034"/>
            <a:ext cx="3176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Contrats</a:t>
            </a:r>
          </a:p>
          <a:p>
            <a:r>
              <a:rPr lang="fr-FR" dirty="0"/>
              <a:t>47 (66%) pour une prévoyance (dont 37 réclamant tout ATCD)</a:t>
            </a:r>
          </a:p>
          <a:p>
            <a:r>
              <a:rPr lang="fr-FR" dirty="0"/>
              <a:t>9 (13%) suite à décès</a:t>
            </a:r>
          </a:p>
          <a:p>
            <a:r>
              <a:rPr lang="fr-FR" dirty="0"/>
              <a:t>4 pour annulation</a:t>
            </a:r>
          </a:p>
          <a:p>
            <a:r>
              <a:rPr lang="fr-FR" dirty="0"/>
              <a:t>de voyage…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A1C116-73A1-BC69-41B1-786FDF2F10AE}"/>
              </a:ext>
            </a:extLst>
          </p:cNvPr>
          <p:cNvSpPr txBox="1"/>
          <p:nvPr/>
        </p:nvSpPr>
        <p:spPr>
          <a:xfrm>
            <a:off x="4113282" y="4144610"/>
            <a:ext cx="4872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Autres</a:t>
            </a:r>
          </a:p>
          <a:p>
            <a:r>
              <a:rPr lang="fr-FR" dirty="0"/>
              <a:t>20 (34%) absences de CI au sport en fédé</a:t>
            </a:r>
          </a:p>
          <a:p>
            <a:r>
              <a:rPr lang="fr-FR" dirty="0"/>
              <a:t>5 (9%) aptitude aux missions de Service civique</a:t>
            </a:r>
          </a:p>
        </p:txBody>
      </p:sp>
      <p:pic>
        <p:nvPicPr>
          <p:cNvPr id="8" name="Image 7" descr="Une image contenant dessin, dessin humoristique, illustration, clipart&#10;&#10;Description générée automatiquement">
            <a:extLst>
              <a:ext uri="{FF2B5EF4-FFF2-40B4-BE49-F238E27FC236}">
                <a16:creationId xmlns:a16="http://schemas.microsoft.com/office/drawing/2014/main" id="{63CCA37A-E304-B432-E5CC-98F8A3F90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9"/>
          <a:stretch/>
        </p:blipFill>
        <p:spPr>
          <a:xfrm>
            <a:off x="1993169" y="3316544"/>
            <a:ext cx="1995810" cy="1656132"/>
          </a:xfrm>
          <a:prstGeom prst="rect">
            <a:avLst/>
          </a:prstGeom>
        </p:spPr>
      </p:pic>
      <p:pic>
        <p:nvPicPr>
          <p:cNvPr id="10" name="Image 9" descr="Une image contenant dessin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10B782B2-9F0B-F19F-950B-3244AAAD3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8" b="8244"/>
          <a:stretch/>
        </p:blipFill>
        <p:spPr>
          <a:xfrm>
            <a:off x="4975353" y="0"/>
            <a:ext cx="3308362" cy="2192077"/>
          </a:xfrm>
          <a:prstGeom prst="rect">
            <a:avLst/>
          </a:prstGeom>
        </p:spPr>
      </p:pic>
      <p:pic>
        <p:nvPicPr>
          <p:cNvPr id="12" name="Image 11" descr="Une image contenant dessin, croquis, clipart, illustration&#10;&#10;Description générée automatiquement">
            <a:extLst>
              <a:ext uri="{FF2B5EF4-FFF2-40B4-BE49-F238E27FC236}">
                <a16:creationId xmlns:a16="http://schemas.microsoft.com/office/drawing/2014/main" id="{FD5D0CE9-573A-22D4-CF15-E3145E428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42" b="25498"/>
          <a:stretch/>
        </p:blipFill>
        <p:spPr>
          <a:xfrm>
            <a:off x="167020" y="322963"/>
            <a:ext cx="3176832" cy="18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4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F22F9-3066-BFA2-45B1-8F87E5DC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6" y="217015"/>
            <a:ext cx="8515068" cy="572700"/>
          </a:xfrm>
        </p:spPr>
        <p:txBody>
          <a:bodyPr/>
          <a:lstStyle/>
          <a:p>
            <a:r>
              <a:rPr lang="fr-FR" sz="2800" dirty="0">
                <a:latin typeface="+mn-lt"/>
              </a:rPr>
              <a:t>49 corrections demandées… 15 réponses</a:t>
            </a:r>
            <a:br>
              <a:rPr lang="fr-FR" sz="2800" dirty="0">
                <a:latin typeface="+mn-lt"/>
              </a:rPr>
            </a:br>
            <a:r>
              <a:rPr lang="fr-FR" sz="2800" b="1" dirty="0">
                <a:latin typeface="+mn-lt"/>
              </a:rPr>
              <a:t>Mais un succès pour une thèse de médecine !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74EFF14-257C-60D3-C08C-C40E78980E17}"/>
              </a:ext>
            </a:extLst>
          </p:cNvPr>
          <p:cNvSpPr txBox="1"/>
          <p:nvPr/>
        </p:nvSpPr>
        <p:spPr>
          <a:xfrm>
            <a:off x="121239" y="1685722"/>
            <a:ext cx="8737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b="1" dirty="0"/>
              <a:t>6 groupes d’assurances déclarent changer leurs pratiques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Suppression du certificat à l’admission par une faculté (STAPS) = </a:t>
            </a:r>
            <a:r>
              <a:rPr lang="fr-FR" b="1" dirty="0"/>
              <a:t>3000 GS/an (50K€)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b="1" dirty="0"/>
              <a:t>Suppression d’un certificat d’admission en accueil périscolaire (mairie)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b="1" dirty="0"/>
              <a:t>Discussion au CNOM (janvier 2024) </a:t>
            </a:r>
            <a:r>
              <a:rPr lang="fr-FR" dirty="0"/>
              <a:t>avec actualisation de liste de certificats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ED9A9B7-A324-8FF6-0D31-3DCF520BA94C}"/>
              </a:ext>
            </a:extLst>
          </p:cNvPr>
          <p:cNvSpPr txBox="1"/>
          <p:nvPr/>
        </p:nvSpPr>
        <p:spPr>
          <a:xfrm>
            <a:off x="126763" y="3389174"/>
            <a:ext cx="8737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2 assurances demandent à obtenir le dossier précis en cause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2 IFSI se justifient en interprétant la loi (demande à chaque réinscription)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2 associations négocient l’acceptabilité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1 club de sport s’inscrit en faux (malgré les preuves)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dirty="0"/>
              <a:t>Interdiction par le CNOM de discuter davantage sur l’absurdité du service civique où il faut déterminer une aptitude à une activité inconnue… </a:t>
            </a:r>
            <a:r>
              <a:rPr lang="fr-FR" b="1" dirty="0"/>
              <a:t>et puis… </a:t>
            </a:r>
          </a:p>
        </p:txBody>
      </p:sp>
      <p:grpSp>
        <p:nvGrpSpPr>
          <p:cNvPr id="70" name="Google Shape;10472;p76">
            <a:extLst>
              <a:ext uri="{FF2B5EF4-FFF2-40B4-BE49-F238E27FC236}">
                <a16:creationId xmlns:a16="http://schemas.microsoft.com/office/drawing/2014/main" id="{868E18DD-B2CC-0897-E0B5-20BB637A91AD}"/>
              </a:ext>
            </a:extLst>
          </p:cNvPr>
          <p:cNvGrpSpPr/>
          <p:nvPr/>
        </p:nvGrpSpPr>
        <p:grpSpPr>
          <a:xfrm>
            <a:off x="3049827" y="1299827"/>
            <a:ext cx="357720" cy="355148"/>
            <a:chOff x="1408777" y="3680964"/>
            <a:chExt cx="357720" cy="355148"/>
          </a:xfrm>
        </p:grpSpPr>
        <p:sp>
          <p:nvSpPr>
            <p:cNvPr id="71" name="Google Shape;10473;p76">
              <a:extLst>
                <a:ext uri="{FF2B5EF4-FFF2-40B4-BE49-F238E27FC236}">
                  <a16:creationId xmlns:a16="http://schemas.microsoft.com/office/drawing/2014/main" id="{37DEC490-8E8A-FBD2-945C-34968A682609}"/>
                </a:ext>
              </a:extLst>
            </p:cNvPr>
            <p:cNvSpPr/>
            <p:nvPr/>
          </p:nvSpPr>
          <p:spPr>
            <a:xfrm>
              <a:off x="1510488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41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63" y="262"/>
                    <a:pt x="763" y="167"/>
                  </a:cubicBezTo>
                  <a:cubicBezTo>
                    <a:pt x="763" y="84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0474;p76">
              <a:extLst>
                <a:ext uri="{FF2B5EF4-FFF2-40B4-BE49-F238E27FC236}">
                  <a16:creationId xmlns:a16="http://schemas.microsoft.com/office/drawing/2014/main" id="{170ABF4E-C0B6-696C-ADE0-CC65A12FC306}"/>
                </a:ext>
              </a:extLst>
            </p:cNvPr>
            <p:cNvSpPr/>
            <p:nvPr/>
          </p:nvSpPr>
          <p:spPr>
            <a:xfrm>
              <a:off x="1627315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29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51" y="262"/>
                    <a:pt x="751" y="167"/>
                  </a:cubicBezTo>
                  <a:cubicBezTo>
                    <a:pt x="751" y="84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0475;p76">
              <a:extLst>
                <a:ext uri="{FF2B5EF4-FFF2-40B4-BE49-F238E27FC236}">
                  <a16:creationId xmlns:a16="http://schemas.microsoft.com/office/drawing/2014/main" id="{DBF8171B-AFA4-BD2E-568D-625AB3DEB0F2}"/>
                </a:ext>
              </a:extLst>
            </p:cNvPr>
            <p:cNvSpPr/>
            <p:nvPr/>
          </p:nvSpPr>
          <p:spPr>
            <a:xfrm>
              <a:off x="1525604" y="3908806"/>
              <a:ext cx="123305" cy="33152"/>
            </a:xfrm>
            <a:custGeom>
              <a:avLst/>
              <a:gdLst/>
              <a:ahLst/>
              <a:cxnLst/>
              <a:rect l="l" t="t" r="r" b="b"/>
              <a:pathLst>
                <a:path w="3883" h="1044" extrusionOk="0">
                  <a:moveTo>
                    <a:pt x="3714" y="0"/>
                  </a:moveTo>
                  <a:cubicBezTo>
                    <a:pt x="3669" y="0"/>
                    <a:pt x="3622" y="18"/>
                    <a:pt x="3585" y="55"/>
                  </a:cubicBezTo>
                  <a:cubicBezTo>
                    <a:pt x="3215" y="460"/>
                    <a:pt x="2596" y="710"/>
                    <a:pt x="1953" y="710"/>
                  </a:cubicBezTo>
                  <a:cubicBezTo>
                    <a:pt x="1299" y="710"/>
                    <a:pt x="679" y="472"/>
                    <a:pt x="310" y="55"/>
                  </a:cubicBezTo>
                  <a:cubicBezTo>
                    <a:pt x="278" y="23"/>
                    <a:pt x="231" y="4"/>
                    <a:pt x="183" y="4"/>
                  </a:cubicBezTo>
                  <a:cubicBezTo>
                    <a:pt x="144" y="4"/>
                    <a:pt x="104" y="17"/>
                    <a:pt x="72" y="43"/>
                  </a:cubicBezTo>
                  <a:cubicBezTo>
                    <a:pt x="13" y="103"/>
                    <a:pt x="1" y="210"/>
                    <a:pt x="60" y="282"/>
                  </a:cubicBezTo>
                  <a:cubicBezTo>
                    <a:pt x="489" y="758"/>
                    <a:pt x="1191" y="1044"/>
                    <a:pt x="1930" y="1044"/>
                  </a:cubicBezTo>
                  <a:cubicBezTo>
                    <a:pt x="2680" y="1044"/>
                    <a:pt x="3370" y="758"/>
                    <a:pt x="3811" y="282"/>
                  </a:cubicBezTo>
                  <a:cubicBezTo>
                    <a:pt x="3882" y="210"/>
                    <a:pt x="3882" y="103"/>
                    <a:pt x="3823" y="43"/>
                  </a:cubicBezTo>
                  <a:cubicBezTo>
                    <a:pt x="3794" y="15"/>
                    <a:pt x="3755" y="0"/>
                    <a:pt x="37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0476;p76">
              <a:extLst>
                <a:ext uri="{FF2B5EF4-FFF2-40B4-BE49-F238E27FC236}">
                  <a16:creationId xmlns:a16="http://schemas.microsoft.com/office/drawing/2014/main" id="{12CAAA4C-B071-AFD6-140C-FFE7FCC5D8DC}"/>
                </a:ext>
              </a:extLst>
            </p:cNvPr>
            <p:cNvSpPr/>
            <p:nvPr/>
          </p:nvSpPr>
          <p:spPr>
            <a:xfrm>
              <a:off x="1408777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5" y="0"/>
                  </a:moveTo>
                  <a:cubicBezTo>
                    <a:pt x="5592" y="0"/>
                    <a:pt x="5529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7" y="2646"/>
                    <a:pt x="96" y="3992"/>
                    <a:pt x="48" y="5421"/>
                  </a:cubicBezTo>
                  <a:cubicBezTo>
                    <a:pt x="1" y="6849"/>
                    <a:pt x="489" y="8219"/>
                    <a:pt x="1429" y="9278"/>
                  </a:cubicBezTo>
                  <a:cubicBezTo>
                    <a:pt x="1465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54" y="325"/>
                  </a:cubicBezTo>
                  <a:cubicBezTo>
                    <a:pt x="5500" y="323"/>
                    <a:pt x="5547" y="323"/>
                    <a:pt x="5594" y="323"/>
                  </a:cubicBezTo>
                  <a:cubicBezTo>
                    <a:pt x="6878" y="323"/>
                    <a:pt x="8120" y="796"/>
                    <a:pt x="9085" y="1634"/>
                  </a:cubicBezTo>
                  <a:cubicBezTo>
                    <a:pt x="9119" y="1663"/>
                    <a:pt x="9162" y="1678"/>
                    <a:pt x="9203" y="1678"/>
                  </a:cubicBezTo>
                  <a:cubicBezTo>
                    <a:pt x="9248" y="1678"/>
                    <a:pt x="9292" y="1660"/>
                    <a:pt x="9323" y="1623"/>
                  </a:cubicBezTo>
                  <a:cubicBezTo>
                    <a:pt x="9395" y="1551"/>
                    <a:pt x="9395" y="1444"/>
                    <a:pt x="9323" y="1384"/>
                  </a:cubicBezTo>
                  <a:cubicBezTo>
                    <a:pt x="8300" y="486"/>
                    <a:pt x="7004" y="0"/>
                    <a:pt x="56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0477;p76">
              <a:extLst>
                <a:ext uri="{FF2B5EF4-FFF2-40B4-BE49-F238E27FC236}">
                  <a16:creationId xmlns:a16="http://schemas.microsoft.com/office/drawing/2014/main" id="{50611362-9EA0-F39F-511B-6B616230673E}"/>
                </a:ext>
              </a:extLst>
            </p:cNvPr>
            <p:cNvSpPr/>
            <p:nvPr/>
          </p:nvSpPr>
          <p:spPr>
            <a:xfrm>
              <a:off x="1468508" y="3739075"/>
              <a:ext cx="297989" cy="297036"/>
            </a:xfrm>
            <a:custGeom>
              <a:avLst/>
              <a:gdLst/>
              <a:ahLst/>
              <a:cxnLst/>
              <a:rect l="l" t="t" r="r" b="b"/>
              <a:pathLst>
                <a:path w="9384" h="9354" extrusionOk="0">
                  <a:moveTo>
                    <a:pt x="7834" y="1"/>
                  </a:moveTo>
                  <a:cubicBezTo>
                    <a:pt x="7795" y="1"/>
                    <a:pt x="7754" y="15"/>
                    <a:pt x="7716" y="43"/>
                  </a:cubicBezTo>
                  <a:cubicBezTo>
                    <a:pt x="7645" y="102"/>
                    <a:pt x="7645" y="209"/>
                    <a:pt x="7704" y="281"/>
                  </a:cubicBezTo>
                  <a:cubicBezTo>
                    <a:pt x="8585" y="1281"/>
                    <a:pt x="9062" y="2579"/>
                    <a:pt x="9014" y="3912"/>
                  </a:cubicBezTo>
                  <a:cubicBezTo>
                    <a:pt x="8966" y="5257"/>
                    <a:pt x="8431" y="6520"/>
                    <a:pt x="7478" y="7472"/>
                  </a:cubicBezTo>
                  <a:cubicBezTo>
                    <a:pt x="6526" y="8425"/>
                    <a:pt x="5263" y="8972"/>
                    <a:pt x="3918" y="9008"/>
                  </a:cubicBezTo>
                  <a:cubicBezTo>
                    <a:pt x="3870" y="9009"/>
                    <a:pt x="3823" y="9010"/>
                    <a:pt x="3775" y="9010"/>
                  </a:cubicBezTo>
                  <a:cubicBezTo>
                    <a:pt x="2492" y="9010"/>
                    <a:pt x="1251" y="8548"/>
                    <a:pt x="299" y="7698"/>
                  </a:cubicBezTo>
                  <a:cubicBezTo>
                    <a:pt x="259" y="7670"/>
                    <a:pt x="216" y="7655"/>
                    <a:pt x="175" y="7655"/>
                  </a:cubicBezTo>
                  <a:cubicBezTo>
                    <a:pt x="130" y="7655"/>
                    <a:pt x="86" y="7673"/>
                    <a:pt x="49" y="7710"/>
                  </a:cubicBezTo>
                  <a:cubicBezTo>
                    <a:pt x="1" y="7782"/>
                    <a:pt x="1" y="7889"/>
                    <a:pt x="72" y="7948"/>
                  </a:cubicBezTo>
                  <a:cubicBezTo>
                    <a:pt x="1096" y="8853"/>
                    <a:pt x="2394" y="9353"/>
                    <a:pt x="3763" y="9353"/>
                  </a:cubicBezTo>
                  <a:lnTo>
                    <a:pt x="3930" y="9353"/>
                  </a:lnTo>
                  <a:cubicBezTo>
                    <a:pt x="5359" y="9306"/>
                    <a:pt x="6692" y="8722"/>
                    <a:pt x="7704" y="7710"/>
                  </a:cubicBezTo>
                  <a:cubicBezTo>
                    <a:pt x="8716" y="6698"/>
                    <a:pt x="9300" y="5365"/>
                    <a:pt x="9347" y="3936"/>
                  </a:cubicBezTo>
                  <a:cubicBezTo>
                    <a:pt x="9383" y="2507"/>
                    <a:pt x="8895" y="1126"/>
                    <a:pt x="7954" y="66"/>
                  </a:cubicBezTo>
                  <a:cubicBezTo>
                    <a:pt x="7922" y="21"/>
                    <a:pt x="7879" y="1"/>
                    <a:pt x="7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6" name="Google Shape;10478;p76">
            <a:extLst>
              <a:ext uri="{FF2B5EF4-FFF2-40B4-BE49-F238E27FC236}">
                <a16:creationId xmlns:a16="http://schemas.microsoft.com/office/drawing/2014/main" id="{4D7DEB00-69FE-FB8A-C2AC-08A54D97B0EA}"/>
              </a:ext>
            </a:extLst>
          </p:cNvPr>
          <p:cNvGrpSpPr/>
          <p:nvPr/>
        </p:nvGrpSpPr>
        <p:grpSpPr>
          <a:xfrm>
            <a:off x="3079692" y="2944872"/>
            <a:ext cx="357720" cy="355148"/>
            <a:chOff x="1952836" y="3680964"/>
            <a:chExt cx="357720" cy="355148"/>
          </a:xfrm>
        </p:grpSpPr>
        <p:sp>
          <p:nvSpPr>
            <p:cNvPr id="77" name="Google Shape;10479;p76">
              <a:extLst>
                <a:ext uri="{FF2B5EF4-FFF2-40B4-BE49-F238E27FC236}">
                  <a16:creationId xmlns:a16="http://schemas.microsoft.com/office/drawing/2014/main" id="{27629436-36CB-BAB3-3AFA-9FB702C9A7C3}"/>
                </a:ext>
              </a:extLst>
            </p:cNvPr>
            <p:cNvSpPr/>
            <p:nvPr/>
          </p:nvSpPr>
          <p:spPr>
            <a:xfrm>
              <a:off x="2054166" y="3814144"/>
              <a:ext cx="38233" cy="49188"/>
            </a:xfrm>
            <a:custGeom>
              <a:avLst/>
              <a:gdLst/>
              <a:ahLst/>
              <a:cxnLst/>
              <a:rect l="l" t="t" r="r" b="b"/>
              <a:pathLst>
                <a:path w="1204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203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0480;p76">
              <a:extLst>
                <a:ext uri="{FF2B5EF4-FFF2-40B4-BE49-F238E27FC236}">
                  <a16:creationId xmlns:a16="http://schemas.microsoft.com/office/drawing/2014/main" id="{BF77277C-C0E2-5663-89D3-F12B94AFCBA8}"/>
                </a:ext>
              </a:extLst>
            </p:cNvPr>
            <p:cNvSpPr/>
            <p:nvPr/>
          </p:nvSpPr>
          <p:spPr>
            <a:xfrm>
              <a:off x="2170992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0481;p76">
              <a:extLst>
                <a:ext uri="{FF2B5EF4-FFF2-40B4-BE49-F238E27FC236}">
                  <a16:creationId xmlns:a16="http://schemas.microsoft.com/office/drawing/2014/main" id="{A659FE26-0A10-FCC5-0DF3-848A8CD69B5E}"/>
                </a:ext>
              </a:extLst>
            </p:cNvPr>
            <p:cNvSpPr/>
            <p:nvPr/>
          </p:nvSpPr>
          <p:spPr>
            <a:xfrm>
              <a:off x="2070043" y="3908647"/>
              <a:ext cx="122924" cy="33311"/>
            </a:xfrm>
            <a:custGeom>
              <a:avLst/>
              <a:gdLst/>
              <a:ahLst/>
              <a:cxnLst/>
              <a:rect l="l" t="t" r="r" b="b"/>
              <a:pathLst>
                <a:path w="3871" h="1049" extrusionOk="0">
                  <a:moveTo>
                    <a:pt x="1930" y="1"/>
                  </a:moveTo>
                  <a:cubicBezTo>
                    <a:pt x="1191" y="1"/>
                    <a:pt x="489" y="287"/>
                    <a:pt x="60" y="763"/>
                  </a:cubicBezTo>
                  <a:cubicBezTo>
                    <a:pt x="1" y="822"/>
                    <a:pt x="1" y="930"/>
                    <a:pt x="72" y="1001"/>
                  </a:cubicBezTo>
                  <a:cubicBezTo>
                    <a:pt x="101" y="1029"/>
                    <a:pt x="140" y="1044"/>
                    <a:pt x="181" y="1044"/>
                  </a:cubicBezTo>
                  <a:cubicBezTo>
                    <a:pt x="226" y="1044"/>
                    <a:pt x="273" y="1026"/>
                    <a:pt x="310" y="989"/>
                  </a:cubicBezTo>
                  <a:cubicBezTo>
                    <a:pt x="679" y="584"/>
                    <a:pt x="1299" y="334"/>
                    <a:pt x="1953" y="334"/>
                  </a:cubicBezTo>
                  <a:cubicBezTo>
                    <a:pt x="2596" y="334"/>
                    <a:pt x="3215" y="572"/>
                    <a:pt x="3585" y="989"/>
                  </a:cubicBezTo>
                  <a:cubicBezTo>
                    <a:pt x="3620" y="1013"/>
                    <a:pt x="3656" y="1049"/>
                    <a:pt x="3704" y="1049"/>
                  </a:cubicBezTo>
                  <a:cubicBezTo>
                    <a:pt x="3751" y="1049"/>
                    <a:pt x="3775" y="1037"/>
                    <a:pt x="3811" y="1001"/>
                  </a:cubicBezTo>
                  <a:cubicBezTo>
                    <a:pt x="3870" y="930"/>
                    <a:pt x="3870" y="822"/>
                    <a:pt x="3811" y="763"/>
                  </a:cubicBezTo>
                  <a:cubicBezTo>
                    <a:pt x="3382" y="287"/>
                    <a:pt x="2680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0482;p76">
              <a:extLst>
                <a:ext uri="{FF2B5EF4-FFF2-40B4-BE49-F238E27FC236}">
                  <a16:creationId xmlns:a16="http://schemas.microsoft.com/office/drawing/2014/main" id="{FDF50168-CB6C-7B8D-0BD0-025C32E59B4A}"/>
                </a:ext>
              </a:extLst>
            </p:cNvPr>
            <p:cNvSpPr/>
            <p:nvPr/>
          </p:nvSpPr>
          <p:spPr>
            <a:xfrm>
              <a:off x="1952836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4" y="0"/>
                  </a:moveTo>
                  <a:cubicBezTo>
                    <a:pt x="5591" y="0"/>
                    <a:pt x="5528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48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8" y="323"/>
                    <a:pt x="8120" y="796"/>
                    <a:pt x="9073" y="1634"/>
                  </a:cubicBezTo>
                  <a:cubicBezTo>
                    <a:pt x="9113" y="1663"/>
                    <a:pt x="9156" y="1678"/>
                    <a:pt x="9196" y="1678"/>
                  </a:cubicBezTo>
                  <a:cubicBezTo>
                    <a:pt x="9239" y="1678"/>
                    <a:pt x="9280" y="1660"/>
                    <a:pt x="9312" y="1623"/>
                  </a:cubicBezTo>
                  <a:cubicBezTo>
                    <a:pt x="9395" y="1551"/>
                    <a:pt x="9395" y="1444"/>
                    <a:pt x="9312" y="1384"/>
                  </a:cubicBezTo>
                  <a:cubicBezTo>
                    <a:pt x="8288" y="486"/>
                    <a:pt x="6992" y="0"/>
                    <a:pt x="56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0483;p76">
              <a:extLst>
                <a:ext uri="{FF2B5EF4-FFF2-40B4-BE49-F238E27FC236}">
                  <a16:creationId xmlns:a16="http://schemas.microsoft.com/office/drawing/2014/main" id="{751B5C43-B510-6272-4CC5-810E7B562E51}"/>
                </a:ext>
              </a:extLst>
            </p:cNvPr>
            <p:cNvSpPr/>
            <p:nvPr/>
          </p:nvSpPr>
          <p:spPr>
            <a:xfrm>
              <a:off x="2012217" y="3739075"/>
              <a:ext cx="298338" cy="297036"/>
            </a:xfrm>
            <a:custGeom>
              <a:avLst/>
              <a:gdLst/>
              <a:ahLst/>
              <a:cxnLst/>
              <a:rect l="l" t="t" r="r" b="b"/>
              <a:pathLst>
                <a:path w="9395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56" y="102"/>
                    <a:pt x="7656" y="209"/>
                    <a:pt x="7715" y="281"/>
                  </a:cubicBezTo>
                  <a:cubicBezTo>
                    <a:pt x="8585" y="1281"/>
                    <a:pt x="9073" y="2579"/>
                    <a:pt x="9025" y="3912"/>
                  </a:cubicBezTo>
                  <a:cubicBezTo>
                    <a:pt x="8977" y="5257"/>
                    <a:pt x="8442" y="6520"/>
                    <a:pt x="7489" y="7472"/>
                  </a:cubicBezTo>
                  <a:cubicBezTo>
                    <a:pt x="6537" y="8425"/>
                    <a:pt x="5275" y="8972"/>
                    <a:pt x="3929" y="9008"/>
                  </a:cubicBezTo>
                  <a:cubicBezTo>
                    <a:pt x="3881" y="9009"/>
                    <a:pt x="3834" y="9010"/>
                    <a:pt x="3786" y="9010"/>
                  </a:cubicBezTo>
                  <a:cubicBezTo>
                    <a:pt x="2503" y="9010"/>
                    <a:pt x="1262" y="8548"/>
                    <a:pt x="298" y="7698"/>
                  </a:cubicBezTo>
                  <a:cubicBezTo>
                    <a:pt x="264" y="7670"/>
                    <a:pt x="221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83" y="7948"/>
                  </a:cubicBezTo>
                  <a:cubicBezTo>
                    <a:pt x="1107" y="8853"/>
                    <a:pt x="2405" y="9353"/>
                    <a:pt x="3774" y="9353"/>
                  </a:cubicBezTo>
                  <a:lnTo>
                    <a:pt x="3929" y="9353"/>
                  </a:lnTo>
                  <a:cubicBezTo>
                    <a:pt x="5358" y="9306"/>
                    <a:pt x="6703" y="8722"/>
                    <a:pt x="7715" y="7710"/>
                  </a:cubicBezTo>
                  <a:cubicBezTo>
                    <a:pt x="8727" y="6698"/>
                    <a:pt x="9311" y="5365"/>
                    <a:pt x="9347" y="3936"/>
                  </a:cubicBezTo>
                  <a:cubicBezTo>
                    <a:pt x="9394" y="2507"/>
                    <a:pt x="8906" y="1126"/>
                    <a:pt x="7965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77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601F2-4A48-4792-D091-1976173C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9477"/>
            <a:ext cx="8007350" cy="99417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création de certificats absurdes :</a:t>
            </a:r>
            <a:r>
              <a:rPr lang="fr-FR" dirty="0"/>
              <a:t> absence de CI à l’accueil en collectivité pour toute admission en structure d’accueil du jeune enfant (400 000/an)</a:t>
            </a:r>
          </a:p>
        </p:txBody>
      </p:sp>
      <p:pic>
        <p:nvPicPr>
          <p:cNvPr id="6" name="Image 5" descr="Une image contenant texte, algèbre, capture d’écran, reçu&#10;&#10;Description générée automatiquement">
            <a:extLst>
              <a:ext uri="{FF2B5EF4-FFF2-40B4-BE49-F238E27FC236}">
                <a16:creationId xmlns:a16="http://schemas.microsoft.com/office/drawing/2014/main" id="{23CA3BA6-CBE2-7E41-3749-560A1775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8" y="1930400"/>
            <a:ext cx="7159188" cy="29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E313F-5C57-BB53-C551-0C4660CA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8142816" cy="99417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L’absurdité dans le sport </a:t>
            </a:r>
            <a:r>
              <a:rPr lang="fr-FR" dirty="0"/>
              <a:t>(chaque fédération a son rythme ; hors fédé, chacun demande ce qu’il veut)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891D4-A599-6B52-0B91-0192F3E4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8"/>
            <a:ext cx="7886700" cy="3500438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La fédération de natation ne demande plus de certificat </a:t>
            </a:r>
          </a:p>
          <a:p>
            <a:pPr lvl="1"/>
            <a:r>
              <a:rPr lang="fr-FR" dirty="0"/>
              <a:t>MAIS les </a:t>
            </a:r>
            <a:r>
              <a:rPr lang="fr-FR" b="1" dirty="0"/>
              <a:t>bébés nageurs </a:t>
            </a:r>
            <a:r>
              <a:rPr lang="fr-FR" dirty="0"/>
              <a:t>font partie de la Fédération des Activités Aquatiques d’Eveil et de Loisir – FAAEL (qui n’est pas une fédération sportive) et peut donc demander des certificats selon leur règlement</a:t>
            </a:r>
          </a:p>
          <a:p>
            <a:r>
              <a:rPr lang="fr-FR" dirty="0"/>
              <a:t>Il n’y a plus de certificat pour les majeurs </a:t>
            </a:r>
            <a:r>
              <a:rPr lang="fr-FR" b="1" dirty="0"/>
              <a:t>pratiquant le tennis, squash…</a:t>
            </a:r>
          </a:p>
          <a:p>
            <a:pPr lvl="1"/>
            <a:r>
              <a:rPr lang="fr-FR" dirty="0"/>
              <a:t>MAIS encore pour le </a:t>
            </a:r>
            <a:r>
              <a:rPr lang="fr-FR" b="1" dirty="0"/>
              <a:t>tennis de table et le badminton</a:t>
            </a:r>
          </a:p>
          <a:p>
            <a:r>
              <a:rPr lang="fr-FR" dirty="0"/>
              <a:t>Il n’y a </a:t>
            </a:r>
            <a:r>
              <a:rPr lang="fr-FR" b="1" dirty="0"/>
              <a:t>plus de certificat pour le cyclisme </a:t>
            </a:r>
          </a:p>
          <a:p>
            <a:pPr lvl="1"/>
            <a:r>
              <a:rPr lang="fr-FR" dirty="0"/>
              <a:t>MAIS encore pour le </a:t>
            </a:r>
            <a:r>
              <a:rPr lang="fr-FR" b="1" dirty="0"/>
              <a:t>cyclotourisme</a:t>
            </a:r>
          </a:p>
          <a:p>
            <a:r>
              <a:rPr lang="fr-FR" dirty="0"/>
              <a:t>Il n’y en a </a:t>
            </a:r>
            <a:r>
              <a:rPr lang="fr-FR" b="1" dirty="0"/>
              <a:t>plus pour le karaté, le ski loisir…</a:t>
            </a:r>
          </a:p>
          <a:p>
            <a:pPr lvl="1"/>
            <a:r>
              <a:rPr lang="fr-FR" dirty="0"/>
              <a:t>MAIS encore pour la </a:t>
            </a:r>
            <a:r>
              <a:rPr lang="fr-FR" b="1" dirty="0"/>
              <a:t>pétanque</a:t>
            </a:r>
          </a:p>
        </p:txBody>
      </p:sp>
    </p:spTree>
    <p:extLst>
      <p:ext uri="{BB962C8B-B14F-4D97-AF65-F5344CB8AC3E}">
        <p14:creationId xmlns:p14="http://schemas.microsoft.com/office/powerpoint/2010/main" val="346635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BCFE1-B030-0BD9-41A0-87D32FBA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L’illégalité tranquille des assureurs…</a:t>
            </a:r>
          </a:p>
        </p:txBody>
      </p:sp>
      <p:pic>
        <p:nvPicPr>
          <p:cNvPr id="8" name="Image 7" descr="Une image contenant texte, capture d’écran, Police, Page web&#10;&#10;Description générée automatiquement">
            <a:extLst>
              <a:ext uri="{FF2B5EF4-FFF2-40B4-BE49-F238E27FC236}">
                <a16:creationId xmlns:a16="http://schemas.microsoft.com/office/drawing/2014/main" id="{6C8F592D-5F60-3602-ECC5-D028565F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934" y="2088444"/>
            <a:ext cx="4207462" cy="2930386"/>
          </a:xfrm>
          <a:prstGeom prst="rect">
            <a:avLst/>
          </a:prstGeom>
        </p:spPr>
      </p:pic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6F06839-2708-0D79-2146-570A21C9E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6" y="1388468"/>
            <a:ext cx="4283394" cy="1888313"/>
          </a:xfrm>
          <a:prstGeom prst="rect">
            <a:avLst/>
          </a:prstGeom>
        </p:spPr>
      </p:pic>
      <p:pic>
        <p:nvPicPr>
          <p:cNvPr id="12" name="Image 1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C9294382-BA40-54E0-6D23-61AB76F02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95" y="2916029"/>
            <a:ext cx="2736347" cy="2151944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338BBC8-059B-D4BA-0A77-1C6E6CDD1DBD}"/>
              </a:ext>
            </a:extLst>
          </p:cNvPr>
          <p:cNvSpPr/>
          <p:nvPr/>
        </p:nvSpPr>
        <p:spPr>
          <a:xfrm>
            <a:off x="4572000" y="4312356"/>
            <a:ext cx="1174044" cy="25964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095CDC3-F592-10F3-10B1-8A90E32AD035}"/>
              </a:ext>
            </a:extLst>
          </p:cNvPr>
          <p:cNvSpPr/>
          <p:nvPr/>
        </p:nvSpPr>
        <p:spPr>
          <a:xfrm>
            <a:off x="5746044" y="1128824"/>
            <a:ext cx="3060352" cy="9596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80584C-A767-BD82-1026-86DECD691897}"/>
              </a:ext>
            </a:extLst>
          </p:cNvPr>
          <p:cNvSpPr txBox="1"/>
          <p:nvPr/>
        </p:nvSpPr>
        <p:spPr>
          <a:xfrm>
            <a:off x="6004363" y="1307981"/>
            <a:ext cx="2419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Publié le 19 mars 2020</a:t>
            </a:r>
          </a:p>
          <a:p>
            <a:r>
              <a:rPr lang="fr-FR" dirty="0"/>
              <a:t>(super timing !)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A654B67-1DAE-2C28-4F7E-BBF4540A08AD}"/>
              </a:ext>
            </a:extLst>
          </p:cNvPr>
          <p:cNvCxnSpPr/>
          <p:nvPr/>
        </p:nvCxnSpPr>
        <p:spPr>
          <a:xfrm flipV="1">
            <a:off x="4572000" y="1307981"/>
            <a:ext cx="1174044" cy="3004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64F5167-A746-F944-266A-A3ADCE4ACFAD}"/>
              </a:ext>
            </a:extLst>
          </p:cNvPr>
          <p:cNvCxnSpPr>
            <a:cxnSpLocks/>
          </p:cNvCxnSpPr>
          <p:nvPr/>
        </p:nvCxnSpPr>
        <p:spPr>
          <a:xfrm flipV="1">
            <a:off x="5728081" y="2051450"/>
            <a:ext cx="3008311" cy="2503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BCFE1-B030-0BD9-41A0-87D32FBA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L’illégalité tranquille des assureurs…</a:t>
            </a:r>
          </a:p>
        </p:txBody>
      </p:sp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33ECADA-0042-16E3-5640-63503F49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" y="1017725"/>
            <a:ext cx="4949119" cy="3119678"/>
          </a:xfrm>
          <a:prstGeom prst="rect">
            <a:avLst/>
          </a:prstGeom>
        </p:spPr>
      </p:pic>
      <p:pic>
        <p:nvPicPr>
          <p:cNvPr id="9" name="Image 8" descr="Une image contenant texte, Police, ligne, capture d’écran&#10;&#10;Description générée automatiquement">
            <a:extLst>
              <a:ext uri="{FF2B5EF4-FFF2-40B4-BE49-F238E27FC236}">
                <a16:creationId xmlns:a16="http://schemas.microsoft.com/office/drawing/2014/main" id="{D6F14C06-EE82-DFC5-7345-873A1C82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27"/>
          <a:stretch/>
        </p:blipFill>
        <p:spPr>
          <a:xfrm>
            <a:off x="1633185" y="2599118"/>
            <a:ext cx="5737868" cy="153828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C9EBC00-FD7E-FA09-7F24-DEEF39A4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3" y="1017725"/>
            <a:ext cx="1239661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D45820A-CF47-BC7E-EF88-C048CE19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/>
          <a:stretch/>
        </p:blipFill>
        <p:spPr bwMode="auto">
          <a:xfrm>
            <a:off x="6297054" y="1017725"/>
            <a:ext cx="1328911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roix 10">
            <a:extLst>
              <a:ext uri="{FF2B5EF4-FFF2-40B4-BE49-F238E27FC236}">
                <a16:creationId xmlns:a16="http://schemas.microsoft.com/office/drawing/2014/main" id="{D64C7E2B-78B5-37F6-7D24-F0EF34BC15FF}"/>
              </a:ext>
            </a:extLst>
          </p:cNvPr>
          <p:cNvSpPr/>
          <p:nvPr/>
        </p:nvSpPr>
        <p:spPr>
          <a:xfrm rot="18994726">
            <a:off x="4853149" y="969621"/>
            <a:ext cx="1343378" cy="1352942"/>
          </a:xfrm>
          <a:prstGeom prst="plus">
            <a:avLst>
              <a:gd name="adj" fmla="val 43357"/>
            </a:avLst>
          </a:prstGeom>
          <a:gradFill flip="none" rotWithShape="1">
            <a:gsLst>
              <a:gs pos="0">
                <a:schemeClr val="accent4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EA935A1C-8FE5-2CAF-F482-C4FDEC6A5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76933" r="188" b="-338"/>
          <a:stretch/>
        </p:blipFill>
        <p:spPr bwMode="auto">
          <a:xfrm>
            <a:off x="4310510" y="4032769"/>
            <a:ext cx="4543588" cy="11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2CE8A16-3759-5BC4-0BC9-6B96687FE78D}"/>
              </a:ext>
            </a:extLst>
          </p:cNvPr>
          <p:cNvSpPr txBox="1"/>
          <p:nvPr/>
        </p:nvSpPr>
        <p:spPr>
          <a:xfrm>
            <a:off x="124028" y="4248438"/>
            <a:ext cx="475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CMGF, 21 mars 2024 		</a:t>
            </a:r>
            <a:r>
              <a:rPr lang="fr-FR" dirty="0">
                <a:sym typeface="Wingdings" pitchFamily="2" charset="2"/>
              </a:rPr>
              <a:t> </a:t>
            </a:r>
            <a:endParaRPr lang="fr-FR" dirty="0"/>
          </a:p>
          <a:p>
            <a:r>
              <a:rPr lang="fr-FR" dirty="0"/>
              <a:t>Découverte de certificats-absurdes par Frédéric </a:t>
            </a:r>
            <a:r>
              <a:rPr lang="fr-FR" dirty="0" err="1"/>
              <a:t>Valletoux</a:t>
            </a:r>
            <a:endParaRPr lang="fr-FR" dirty="0"/>
          </a:p>
        </p:txBody>
      </p:sp>
      <p:sp>
        <p:nvSpPr>
          <p:cNvPr id="14" name="Croix 13">
            <a:extLst>
              <a:ext uri="{FF2B5EF4-FFF2-40B4-BE49-F238E27FC236}">
                <a16:creationId xmlns:a16="http://schemas.microsoft.com/office/drawing/2014/main" id="{7BC200BE-EB1E-7F84-217C-06751FA931E5}"/>
              </a:ext>
            </a:extLst>
          </p:cNvPr>
          <p:cNvSpPr/>
          <p:nvPr/>
        </p:nvSpPr>
        <p:spPr>
          <a:xfrm rot="18994726">
            <a:off x="6320670" y="969622"/>
            <a:ext cx="1343378" cy="1352942"/>
          </a:xfrm>
          <a:prstGeom prst="plus">
            <a:avLst>
              <a:gd name="adj" fmla="val 43357"/>
            </a:avLst>
          </a:prstGeom>
          <a:gradFill flip="none" rotWithShape="1">
            <a:gsLst>
              <a:gs pos="0">
                <a:schemeClr val="accent4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441A5533-8069-382B-36F5-37479299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12" y="1017724"/>
            <a:ext cx="1239661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EBCB4-6EAE-7898-D9EC-EE86BE86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L’inaction sur les AT &lt; 3 jours… </a:t>
            </a:r>
            <a:br>
              <a:rPr lang="fr-FR" dirty="0"/>
            </a:br>
            <a:r>
              <a:rPr lang="fr-FR" i="1" dirty="0"/>
              <a:t>(50 000 consultations /850K€ par jour ?)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4568F-5456-13AC-DC39-62BBF7E2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Dans le rapport </a:t>
            </a:r>
            <a:r>
              <a:rPr lang="fr-FR" b="1" dirty="0" err="1"/>
              <a:t>Franzoni</a:t>
            </a:r>
            <a:r>
              <a:rPr lang="fr-FR" b="1" dirty="0"/>
              <a:t> de janvier 2023 :</a:t>
            </a:r>
          </a:p>
          <a:p>
            <a:pPr lvl="1"/>
            <a:r>
              <a:rPr lang="fr-FR" dirty="0"/>
              <a:t>Proposition des MG : 3 AT de moins de 3 jours en </a:t>
            </a:r>
            <a:r>
              <a:rPr lang="fr-FR" dirty="0" err="1"/>
              <a:t>autodéclaration</a:t>
            </a:r>
            <a:endParaRPr lang="fr-FR" b="1" dirty="0"/>
          </a:p>
          <a:p>
            <a:pPr lvl="1"/>
            <a:r>
              <a:rPr lang="fr-FR" b="1" dirty="0"/>
              <a:t>MAIS refus de CPME et MEDEF </a:t>
            </a:r>
          </a:p>
          <a:p>
            <a:pPr marL="342892" lvl="1" indent="0">
              <a:buNone/>
            </a:pPr>
            <a:endParaRPr lang="fr-FR" b="1" dirty="0"/>
          </a:p>
          <a:p>
            <a:r>
              <a:rPr lang="fr-FR" b="1" dirty="0"/>
              <a:t>Pourtant déjà le cas au Portugal </a:t>
            </a:r>
            <a:r>
              <a:rPr lang="fr-FR" dirty="0"/>
              <a:t>(</a:t>
            </a:r>
            <a:r>
              <a:rPr lang="fr-FR" dirty="0" err="1"/>
              <a:t>fév</a:t>
            </a:r>
            <a:r>
              <a:rPr lang="fr-FR" dirty="0"/>
              <a:t> 2023)</a:t>
            </a:r>
            <a:r>
              <a:rPr lang="fr-FR" b="1" dirty="0"/>
              <a:t>, en Belgique, au Royaume-Uni, Canada, etc. </a:t>
            </a:r>
            <a:r>
              <a:rPr lang="fr-FR" dirty="0"/>
              <a:t>(non exhaustif)</a:t>
            </a: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A7D6AB-9F18-48F8-89AC-68EC5450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93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EBCB4-6EAE-7898-D9EC-EE86BE86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L’inaction sur les certificats enfants malades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4568F-5456-13AC-DC39-62BBF7E2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b="1" dirty="0"/>
              <a:t>Sénat</a:t>
            </a:r>
            <a:r>
              <a:rPr lang="fr-FR" dirty="0"/>
              <a:t> avait adopté un amendement pour le supprimer en </a:t>
            </a:r>
            <a:r>
              <a:rPr lang="fr-FR" b="1" dirty="0"/>
              <a:t>octobre 2023…</a:t>
            </a:r>
          </a:p>
          <a:p>
            <a:r>
              <a:rPr lang="fr-FR" dirty="0"/>
              <a:t>… en </a:t>
            </a:r>
            <a:r>
              <a:rPr lang="fr-FR" b="1" dirty="0"/>
              <a:t>décembre 2023, la CMP a supprimé la mesure de suppression </a:t>
            </a:r>
            <a:r>
              <a:rPr lang="fr-FR" dirty="0"/>
              <a:t>selon laquelle une simple attestation sur l'honneur suffirait pour le congé pour enfant malade au lieu d'un certificat médical (PPL </a:t>
            </a:r>
            <a:r>
              <a:rPr lang="fr-FR" dirty="0" err="1"/>
              <a:t>Valletoux</a:t>
            </a:r>
            <a:r>
              <a:rPr lang="fr-FR" dirty="0"/>
              <a:t>…)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A7D6AB-9F18-48F8-89AC-68EC5450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08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8"/>
          <p:cNvSpPr/>
          <p:nvPr/>
        </p:nvSpPr>
        <p:spPr>
          <a:xfrm rot="10800000" flipH="1">
            <a:off x="2814211" y="5054441"/>
            <a:ext cx="148570" cy="128253"/>
          </a:xfrm>
          <a:custGeom>
            <a:avLst/>
            <a:gdLst/>
            <a:ahLst/>
            <a:cxnLst/>
            <a:rect l="l" t="t" r="r" b="b"/>
            <a:pathLst>
              <a:path w="7737" h="6679" extrusionOk="0">
                <a:moveTo>
                  <a:pt x="1932" y="1"/>
                </a:moveTo>
                <a:lnTo>
                  <a:pt x="1" y="3369"/>
                </a:lnTo>
                <a:lnTo>
                  <a:pt x="1932" y="6678"/>
                </a:lnTo>
                <a:lnTo>
                  <a:pt x="5800" y="6678"/>
                </a:lnTo>
                <a:lnTo>
                  <a:pt x="7736" y="3369"/>
                </a:lnTo>
                <a:lnTo>
                  <a:pt x="5800" y="1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B9643F15-C03B-BDE4-5D51-789578F726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823519"/>
              </p:ext>
            </p:extLst>
          </p:nvPr>
        </p:nvGraphicFramePr>
        <p:xfrm>
          <a:off x="208905" y="353837"/>
          <a:ext cx="4232467" cy="280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1CBAB26-4BF0-A807-6B8E-3A2738DDE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003983"/>
              </p:ext>
            </p:extLst>
          </p:nvPr>
        </p:nvGraphicFramePr>
        <p:xfrm>
          <a:off x="4441372" y="353837"/>
          <a:ext cx="4572000" cy="312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630B1A8-8727-E808-ABB4-EF72B2476BAE}"/>
              </a:ext>
            </a:extLst>
          </p:cNvPr>
          <p:cNvSpPr txBox="1"/>
          <p:nvPr/>
        </p:nvSpPr>
        <p:spPr>
          <a:xfrm>
            <a:off x="333022" y="3214617"/>
            <a:ext cx="847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Redonner du temps médical aux médecins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77BCFD-1A96-A1A1-BDDC-3F8F927637FD}"/>
              </a:ext>
            </a:extLst>
          </p:cNvPr>
          <p:cNvSpPr txBox="1"/>
          <p:nvPr/>
        </p:nvSpPr>
        <p:spPr>
          <a:xfrm>
            <a:off x="3118401" y="3691249"/>
            <a:ext cx="263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Education à la santé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BEFFD1-D00B-1B39-EAA9-779A312939F2}"/>
              </a:ext>
            </a:extLst>
          </p:cNvPr>
          <p:cNvSpPr txBox="1"/>
          <p:nvPr/>
        </p:nvSpPr>
        <p:spPr>
          <a:xfrm>
            <a:off x="121031" y="4661167"/>
            <a:ext cx="909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Prévention (infections, MCV, cancers) : vaccins, alimentation, activité, qualité de l’air…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7E4FE6-1A7C-F229-B755-4B692DADD12E}"/>
              </a:ext>
            </a:extLst>
          </p:cNvPr>
          <p:cNvSpPr txBox="1"/>
          <p:nvPr/>
        </p:nvSpPr>
        <p:spPr>
          <a:xfrm>
            <a:off x="5810662" y="3946584"/>
            <a:ext cx="578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Délégation de tâches </a:t>
            </a:r>
          </a:p>
          <a:p>
            <a:r>
              <a:rPr lang="fr-FR" dirty="0"/>
              <a:t>(IPA, AMA, pharmaciens, IDE…)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AE3D99-AFDA-21CA-1FBF-580002ED0223}"/>
              </a:ext>
            </a:extLst>
          </p:cNvPr>
          <p:cNvSpPr txBox="1"/>
          <p:nvPr/>
        </p:nvSpPr>
        <p:spPr>
          <a:xfrm>
            <a:off x="2888495" y="4061158"/>
            <a:ext cx="529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Supprimer l’inutile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52967E-9C4D-216C-9755-AFD3C5A40E0C}"/>
              </a:ext>
            </a:extLst>
          </p:cNvPr>
          <p:cNvSpPr txBox="1"/>
          <p:nvPr/>
        </p:nvSpPr>
        <p:spPr>
          <a:xfrm>
            <a:off x="6840" y="3750341"/>
            <a:ext cx="2881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Augmenter le nombre de MG et leur temps de travail (SAS, SNP…)</a:t>
            </a:r>
          </a:p>
        </p:txBody>
      </p:sp>
    </p:spTree>
    <p:extLst>
      <p:ext uri="{BB962C8B-B14F-4D97-AF65-F5344CB8AC3E}">
        <p14:creationId xmlns:p14="http://schemas.microsoft.com/office/powerpoint/2010/main" val="32639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7" grpId="0" animBg="1"/>
      <p:bldP spid="6" grpId="0"/>
      <p:bldP spid="7" grpId="0"/>
      <p:bldP spid="8" grpId="0"/>
      <p:bldP spid="9" grpId="0"/>
      <p:bldP spid="10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EBCB4-6EAE-7898-D9EC-EE86BE86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mail à 200 députés, 6 réponses, 1 QAG…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A7D6AB-9F18-48F8-89AC-68EC5450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20</a:t>
            </a:fld>
            <a:endParaRPr lang="fr-FR"/>
          </a:p>
        </p:txBody>
      </p:sp>
      <p:pic>
        <p:nvPicPr>
          <p:cNvPr id="7" name="Espace réservé du contenu 4" descr="Une image contenant texte, capture d’écran, logiciel, Site web&#10;&#10;Description générée automatiquement">
            <a:extLst>
              <a:ext uri="{FF2B5EF4-FFF2-40B4-BE49-F238E27FC236}">
                <a16:creationId xmlns:a16="http://schemas.microsoft.com/office/drawing/2014/main" id="{DEE6933F-D0AB-9050-E491-78D3148EE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89" y="1268016"/>
            <a:ext cx="3436913" cy="2716961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1ED7E58-659C-CD7A-B282-D1C8469C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25" y="1268016"/>
            <a:ext cx="5263986" cy="377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9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064C7-978A-05BB-2BC6-CA607696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… et un refus d’Olivier </a:t>
            </a:r>
            <a:r>
              <a:rPr lang="fr-FR" dirty="0" err="1"/>
              <a:t>Dussopt</a:t>
            </a:r>
            <a:r>
              <a:rPr lang="fr-FR" dirty="0"/>
              <a:t> en janvier 2024 (« menace le bon fonctionnement des entreprises » bien que proposé par le Sénat ?)…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D3360E-264C-30EA-E331-ECDBA4CD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21</a:t>
            </a:fld>
            <a:endParaRPr lang="fr-F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40ADC8-EEAD-F3FC-F249-5870173E5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3" y="1436188"/>
            <a:ext cx="8372126" cy="34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1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B37B2-6A5F-59CA-1DD8-E6BC72F7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 pourtant… le 16 janvier 2024… </a:t>
            </a:r>
            <a:br>
              <a:rPr lang="fr-FR" dirty="0"/>
            </a:br>
            <a:r>
              <a:rPr lang="fr-FR" dirty="0"/>
              <a:t>« Audace, action et efficacité »</a:t>
            </a:r>
          </a:p>
        </p:txBody>
      </p:sp>
      <p:pic>
        <p:nvPicPr>
          <p:cNvPr id="5" name="Espace réservé du contenu 4" descr="Une image contenant texte, Visage humain, homme, costume&#10;&#10;Description générée automatiquement">
            <a:extLst>
              <a:ext uri="{FF2B5EF4-FFF2-40B4-BE49-F238E27FC236}">
                <a16:creationId xmlns:a16="http://schemas.microsoft.com/office/drawing/2014/main" id="{29AC85AA-E356-14D1-85D7-57E9EE767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778" y="1355040"/>
            <a:ext cx="4029665" cy="3530945"/>
          </a:xfrm>
        </p:spPr>
      </p:pic>
      <p:pic>
        <p:nvPicPr>
          <p:cNvPr id="4098" name="Picture 2" descr="L'origine des mèmes français iconiques (3/5): &quot;vous gardez ...">
            <a:extLst>
              <a:ext uri="{FF2B5EF4-FFF2-40B4-BE49-F238E27FC236}">
                <a16:creationId xmlns:a16="http://schemas.microsoft.com/office/drawing/2014/main" id="{0DD502B1-3D75-6330-3C74-30E2D754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31" y="1390791"/>
            <a:ext cx="2761608" cy="33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46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odèle réduit, jouet, maison&#10;&#10;Description générée automatiquement">
            <a:extLst>
              <a:ext uri="{FF2B5EF4-FFF2-40B4-BE49-F238E27FC236}">
                <a16:creationId xmlns:a16="http://schemas.microsoft.com/office/drawing/2014/main" id="{2AECB09B-B9A1-748C-0D9A-25A4BD344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7" y="76688"/>
            <a:ext cx="5143500" cy="499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BBE48D-1489-ED1D-6ADE-304C588A9E67}"/>
              </a:ext>
            </a:extLst>
          </p:cNvPr>
          <p:cNvSpPr txBox="1"/>
          <p:nvPr/>
        </p:nvSpPr>
        <p:spPr>
          <a:xfrm>
            <a:off x="5659749" y="4180741"/>
            <a:ext cx="34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Sans justif’, pas de certif’!</a:t>
            </a:r>
          </a:p>
        </p:txBody>
      </p:sp>
      <p:sp>
        <p:nvSpPr>
          <p:cNvPr id="3" name="Google Shape;2284;p59">
            <a:extLst>
              <a:ext uri="{FF2B5EF4-FFF2-40B4-BE49-F238E27FC236}">
                <a16:creationId xmlns:a16="http://schemas.microsoft.com/office/drawing/2014/main" id="{CE627797-F4A9-F3E0-2EA7-765AD2F9E73A}"/>
              </a:ext>
            </a:extLst>
          </p:cNvPr>
          <p:cNvSpPr txBox="1">
            <a:spLocks/>
          </p:cNvSpPr>
          <p:nvPr/>
        </p:nvSpPr>
        <p:spPr>
          <a:xfrm>
            <a:off x="5360107" y="285188"/>
            <a:ext cx="3540645" cy="41174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/>
              <a:t>En finir avec ces demandes</a:t>
            </a:r>
          </a:p>
          <a:p>
            <a:pPr marL="0" indent="0"/>
            <a:r>
              <a:rPr lang="fr-FR" dirty="0"/>
              <a:t>Des effets positifs importants avec cette étude</a:t>
            </a:r>
          </a:p>
          <a:p>
            <a:pPr marL="0" indent="0"/>
            <a:r>
              <a:rPr lang="fr-FR" dirty="0"/>
              <a:t>D’autres actions à mener…</a:t>
            </a:r>
          </a:p>
          <a:p>
            <a:pPr marL="0" indent="0"/>
            <a:r>
              <a:rPr lang="fr-FR" dirty="0"/>
              <a:t>Chronophage… vraiment notre rôle de non-politique ?</a:t>
            </a:r>
          </a:p>
          <a:p>
            <a:pPr marL="0" indent="0"/>
            <a:r>
              <a:rPr lang="fr-FR" dirty="0"/>
              <a:t>Intérêt d’une collaboration avec le CNOM ou plus de CDOM (mise à disposition de corpus de réponses…) </a:t>
            </a:r>
          </a:p>
          <a:p>
            <a:pPr marL="0" indent="0"/>
            <a:r>
              <a:rPr lang="fr-FR" dirty="0"/>
              <a:t>Une règle devrait prévaloir : </a:t>
            </a:r>
          </a:p>
        </p:txBody>
      </p:sp>
    </p:spTree>
    <p:extLst>
      <p:ext uri="{BB962C8B-B14F-4D97-AF65-F5344CB8AC3E}">
        <p14:creationId xmlns:p14="http://schemas.microsoft.com/office/powerpoint/2010/main" val="32355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Une image contenant texte, capture d’écran, magazine, catalogue&#10;&#10;Description générée automatiquement">
            <a:extLst>
              <a:ext uri="{FF2B5EF4-FFF2-40B4-BE49-F238E27FC236}">
                <a16:creationId xmlns:a16="http://schemas.microsoft.com/office/drawing/2014/main" id="{02E1DB61-6C9A-CA32-DBCE-72EEA4B0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0" y="237170"/>
            <a:ext cx="6270886" cy="4461640"/>
          </a:xfrm>
          <a:prstGeom prst="rect">
            <a:avLst/>
          </a:prstGeom>
        </p:spPr>
      </p:pic>
      <p:pic>
        <p:nvPicPr>
          <p:cNvPr id="4" name="Image 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5074E08E-01B3-00CF-E98C-59EA8DEB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45" y="2362200"/>
            <a:ext cx="5023556" cy="26307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F668BE7-6C33-E6E3-3D78-42753EAD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23" y="941089"/>
            <a:ext cx="1815394" cy="71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31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40"/>
          <p:cNvSpPr txBox="1">
            <a:spLocks noGrp="1"/>
          </p:cNvSpPr>
          <p:nvPr>
            <p:ph type="subTitle" idx="1"/>
          </p:nvPr>
        </p:nvSpPr>
        <p:spPr>
          <a:xfrm>
            <a:off x="-227496" y="2486779"/>
            <a:ext cx="5114400" cy="216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indent="0"/>
            <a:r>
              <a:rPr lang="en" dirty="0">
                <a:latin typeface="+mn-lt"/>
              </a:rPr>
              <a:t>“La priorité absolue, c’est de regagner du temps médical et soignant”</a:t>
            </a:r>
            <a:endParaRPr dirty="0">
              <a:latin typeface="+mn-lt"/>
            </a:endParaRPr>
          </a:p>
        </p:txBody>
      </p:sp>
      <p:pic>
        <p:nvPicPr>
          <p:cNvPr id="3" name="Image 2" descr="Une image contenant habits, Visage humain, texte, costume&#10;&#10;Description générée automatiquement">
            <a:extLst>
              <a:ext uri="{FF2B5EF4-FFF2-40B4-BE49-F238E27FC236}">
                <a16:creationId xmlns:a16="http://schemas.microsoft.com/office/drawing/2014/main" id="{38581DF6-D4EE-9D45-C5CC-6256BB13F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91" y="229264"/>
            <a:ext cx="3828480" cy="30431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6051D7-3348-7D45-860D-A3B57F798D5E}"/>
              </a:ext>
            </a:extLst>
          </p:cNvPr>
          <p:cNvSpPr txBox="1"/>
          <p:nvPr/>
        </p:nvSpPr>
        <p:spPr>
          <a:xfrm>
            <a:off x="202016" y="4647079"/>
            <a:ext cx="468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/>
              <a:t>— Emmanuel MACRON, 18 sept. 2018</a:t>
            </a:r>
            <a:endParaRPr lang="fr-FR" dirty="0"/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1FAEC6CC-1998-DA53-61FF-34FF45F6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98" y="214489"/>
            <a:ext cx="4477687" cy="471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A6D7E-B4F4-D322-A3FC-92F89633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35" y="28471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fr-FR" dirty="0"/>
              <a:t>Entre 1 et 3 avant C-A (certificats-</a:t>
            </a:r>
            <a:r>
              <a:rPr lang="fr-FR" dirty="0" err="1"/>
              <a:t>absurdes.fr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15F41-FC7C-B760-02BC-0D821DB27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957" y="4597911"/>
            <a:ext cx="6728791" cy="153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500" dirty="0"/>
              <a:t>L’initiative belge en janvier 2023 </a:t>
            </a:r>
            <a:r>
              <a:rPr lang="fr-FR" sz="1500" dirty="0">
                <a:sym typeface="Wingdings" pitchFamily="2" charset="2"/>
              </a:rPr>
              <a:t> </a:t>
            </a:r>
            <a:endParaRPr lang="fr-FR" sz="1500" dirty="0"/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4C2B4E1-62A8-E111-0733-2676F609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6" y="1268016"/>
            <a:ext cx="4595144" cy="1531715"/>
          </a:xfrm>
          <a:prstGeom prst="rect">
            <a:avLst/>
          </a:prstGeom>
        </p:spPr>
      </p:pic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ACA2790-2DC0-45F2-F69C-6CE39D22B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77" y="1758410"/>
            <a:ext cx="5592016" cy="2035493"/>
          </a:xfrm>
          <a:prstGeom prst="rect">
            <a:avLst/>
          </a:prstGeom>
        </p:spPr>
      </p:pic>
      <p:pic>
        <p:nvPicPr>
          <p:cNvPr id="9" name="Image 8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7ECC2AA2-0E11-F84B-C7D8-5B66FA713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608" y="3479366"/>
            <a:ext cx="3240157" cy="150937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4AA5870-56CE-A5E7-141D-0B7F7278300A}"/>
              </a:ext>
            </a:extLst>
          </p:cNvPr>
          <p:cNvSpPr txBox="1">
            <a:spLocks/>
          </p:cNvSpPr>
          <p:nvPr/>
        </p:nvSpPr>
        <p:spPr>
          <a:xfrm>
            <a:off x="402537" y="2343771"/>
            <a:ext cx="6728791" cy="15317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900" dirty="0"/>
              <a:t>(22 novembre 2022, réédité)</a:t>
            </a:r>
          </a:p>
        </p:txBody>
      </p:sp>
      <p:pic>
        <p:nvPicPr>
          <p:cNvPr id="12" name="Image 11" descr="Une image contenant texte, Police, blanc&#10;&#10;Description générée automatiquement">
            <a:extLst>
              <a:ext uri="{FF2B5EF4-FFF2-40B4-BE49-F238E27FC236}">
                <a16:creationId xmlns:a16="http://schemas.microsoft.com/office/drawing/2014/main" id="{D3B1560A-4603-30B9-8A46-C1F671E3A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37" y="3875485"/>
            <a:ext cx="3933883" cy="7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0ED7C-B4C8-6616-3D18-3E3E6613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Certificats-</a:t>
            </a:r>
            <a:r>
              <a:rPr lang="fr-FR" dirty="0" err="1"/>
              <a:t>absurdes.fr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Since</a:t>
            </a:r>
            <a:r>
              <a:rPr lang="fr-FR" dirty="0"/>
              <a:t> 25 mars 2023 (</a:t>
            </a:r>
            <a:r>
              <a:rPr lang="fr-FR" dirty="0" err="1"/>
              <a:t>illus</a:t>
            </a:r>
            <a:r>
              <a:rPr lang="fr-FR" dirty="0"/>
              <a:t> SANAGA)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187E69-2431-1479-2A85-8118B851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5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1E4A6B-A958-86F6-5520-20E1DC25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10" y="273844"/>
            <a:ext cx="2741083" cy="10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du contenu 4" descr="Une image contenant texte, dessin humoristique, illustration&#10;&#10;Description générée automatiquement">
            <a:extLst>
              <a:ext uri="{FF2B5EF4-FFF2-40B4-BE49-F238E27FC236}">
                <a16:creationId xmlns:a16="http://schemas.microsoft.com/office/drawing/2014/main" id="{ECC9C235-1A1B-95CD-BE0B-C4CBF2867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96" y="1172344"/>
            <a:ext cx="4410047" cy="3697313"/>
          </a:xfrm>
        </p:spPr>
      </p:pic>
      <p:pic>
        <p:nvPicPr>
          <p:cNvPr id="8" name="Image 7" descr="Une image contenant texte, capture d’écran, Police, lettre&#10;&#10;Description générée automatiquement">
            <a:extLst>
              <a:ext uri="{FF2B5EF4-FFF2-40B4-BE49-F238E27FC236}">
                <a16:creationId xmlns:a16="http://schemas.microsoft.com/office/drawing/2014/main" id="{62135BFC-8BB4-2454-3FAF-BF780D78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325" y="1268016"/>
            <a:ext cx="4509105" cy="37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14EC09-6916-C318-0AD0-F3B6A7EC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4" y="1961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fr-FR" dirty="0"/>
              <a:t>Presse : 22 interviews</a:t>
            </a:r>
            <a:br>
              <a:rPr lang="fr-FR" dirty="0"/>
            </a:br>
            <a:r>
              <a:rPr lang="fr-FR" dirty="0"/>
              <a:t>(et 1074 tampons)</a:t>
            </a:r>
          </a:p>
        </p:txBody>
      </p:sp>
      <p:pic>
        <p:nvPicPr>
          <p:cNvPr id="5" name="Espace réservé du contenu 4" descr="Une image contenant texte, capture d’écran, doigt, personne&#10;&#10;Description générée automatiquement">
            <a:extLst>
              <a:ext uri="{FF2B5EF4-FFF2-40B4-BE49-F238E27FC236}">
                <a16:creationId xmlns:a16="http://schemas.microsoft.com/office/drawing/2014/main" id="{A740CD6C-881F-A443-1B0D-2DC5E1E79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85" y="1013791"/>
            <a:ext cx="3550778" cy="2664774"/>
          </a:xfrm>
        </p:spPr>
      </p:pic>
      <p:pic>
        <p:nvPicPr>
          <p:cNvPr id="7" name="Image 6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F73E9FA9-678E-6FF5-510B-DE5E6D42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02" y="3630374"/>
            <a:ext cx="3978551" cy="1360447"/>
          </a:xfrm>
          <a:prstGeom prst="rect">
            <a:avLst/>
          </a:prstGeom>
        </p:spPr>
      </p:pic>
      <p:pic>
        <p:nvPicPr>
          <p:cNvPr id="11" name="Image 10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8776BD69-A0D4-9E30-674B-B722D7734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" y="3630374"/>
            <a:ext cx="4623399" cy="1468720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C1A0F44-1429-693D-B421-9DE952285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930" y="372534"/>
            <a:ext cx="4294716" cy="28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48"/>
          <p:cNvSpPr txBox="1">
            <a:spLocks noGrp="1"/>
          </p:cNvSpPr>
          <p:nvPr>
            <p:ph type="title"/>
          </p:nvPr>
        </p:nvSpPr>
        <p:spPr>
          <a:xfrm>
            <a:off x="720000" y="289224"/>
            <a:ext cx="7704000" cy="12052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dirty="0">
                <a:latin typeface="+mn-lt"/>
              </a:rPr>
              <a:t>Collaboration avec le CDOM du Nord (</a:t>
            </a:r>
            <a:r>
              <a:rPr lang="en" dirty="0" err="1">
                <a:latin typeface="+mn-lt"/>
              </a:rPr>
              <a:t>puis</a:t>
            </a:r>
            <a:r>
              <a:rPr lang="en" dirty="0">
                <a:latin typeface="+mn-lt"/>
              </a:rPr>
              <a:t> 9 </a:t>
            </a:r>
            <a:r>
              <a:rPr lang="en" dirty="0" err="1">
                <a:latin typeface="+mn-lt"/>
              </a:rPr>
              <a:t>autres</a:t>
            </a:r>
            <a:r>
              <a:rPr lang="en" dirty="0">
                <a:latin typeface="+mn-lt"/>
              </a:rPr>
              <a:t>) pour </a:t>
            </a:r>
            <a:r>
              <a:rPr lang="en" dirty="0" err="1">
                <a:latin typeface="+mn-lt"/>
              </a:rPr>
              <a:t>une</a:t>
            </a:r>
            <a:r>
              <a:rPr lang="en" dirty="0">
                <a:latin typeface="+mn-lt"/>
              </a:rPr>
              <a:t> recherche-action</a:t>
            </a:r>
            <a:endParaRPr dirty="0">
              <a:latin typeface="+mn-lt"/>
            </a:endParaRPr>
          </a:p>
        </p:txBody>
      </p:sp>
      <p:sp>
        <p:nvSpPr>
          <p:cNvPr id="1999" name="Google Shape;1999;p48"/>
          <p:cNvSpPr txBox="1">
            <a:spLocks noGrp="1"/>
          </p:cNvSpPr>
          <p:nvPr>
            <p:ph type="subTitle" idx="1"/>
          </p:nvPr>
        </p:nvSpPr>
        <p:spPr>
          <a:xfrm>
            <a:off x="903111" y="3455877"/>
            <a:ext cx="3406111" cy="1398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indent="0"/>
            <a:r>
              <a:rPr lang="en" sz="1800" b="1" dirty="0" err="1"/>
              <a:t>Recenser</a:t>
            </a:r>
            <a:r>
              <a:rPr lang="en" sz="1800" b="1" dirty="0"/>
              <a:t> et </a:t>
            </a:r>
            <a:r>
              <a:rPr lang="en" sz="1800" b="1" dirty="0" err="1"/>
              <a:t>décrire</a:t>
            </a:r>
            <a:endParaRPr lang="en" sz="1800" b="1" dirty="0"/>
          </a:p>
          <a:p>
            <a:pPr marL="0" indent="0"/>
            <a:r>
              <a:rPr lang="en" sz="1800" dirty="0"/>
              <a:t>les demandes reçues</a:t>
            </a:r>
            <a:endParaRPr sz="1800" dirty="0"/>
          </a:p>
        </p:txBody>
      </p:sp>
      <p:sp>
        <p:nvSpPr>
          <p:cNvPr id="2001" name="Google Shape;2001;p48"/>
          <p:cNvSpPr txBox="1">
            <a:spLocks noGrp="1"/>
          </p:cNvSpPr>
          <p:nvPr>
            <p:ph type="subTitle" idx="2"/>
          </p:nvPr>
        </p:nvSpPr>
        <p:spPr>
          <a:xfrm>
            <a:off x="4988088" y="4374512"/>
            <a:ext cx="3805956" cy="7689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indent="0"/>
            <a:r>
              <a:rPr lang="fr-FR" sz="1800" b="1" dirty="0"/>
              <a:t>Répondre individuellement aux demandeurs abusifs</a:t>
            </a:r>
            <a:r>
              <a:rPr lang="fr-FR" sz="1800" dirty="0"/>
              <a:t> par un courrier de président de CDOM</a:t>
            </a:r>
            <a:endParaRPr lang="fr-FR" sz="1800" b="1" dirty="0"/>
          </a:p>
        </p:txBody>
      </p:sp>
      <p:pic>
        <p:nvPicPr>
          <p:cNvPr id="3" name="Image 2" descr="Une image contenant dessin, croquis, clipart, illustration&#10;&#10;Description générée automatiquement">
            <a:extLst>
              <a:ext uri="{FF2B5EF4-FFF2-40B4-BE49-F238E27FC236}">
                <a16:creationId xmlns:a16="http://schemas.microsoft.com/office/drawing/2014/main" id="{F0E9718A-5094-18C7-C027-03220B20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99"/>
          <a:stretch/>
        </p:blipFill>
        <p:spPr>
          <a:xfrm>
            <a:off x="963080" y="1713955"/>
            <a:ext cx="3475056" cy="253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4B309CA0-0A13-CD96-BF27-9362D6A33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416" y="1400816"/>
            <a:ext cx="3046473" cy="2754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F800B-BCFC-7DB4-E0EB-3EDF2199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8" y="1120113"/>
            <a:ext cx="4052711" cy="99417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Etude descriptive multicentrique sur 100 jours (8 juillet - 15 octobre 2023)</a:t>
            </a:r>
            <a:br>
              <a:rPr lang="fr-FR" dirty="0">
                <a:latin typeface="+mn-lt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169D2-F5FB-B256-70BA-8DDE1549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49" y="2571750"/>
            <a:ext cx="3052729" cy="2469356"/>
          </a:xfrm>
        </p:spPr>
        <p:txBody>
          <a:bodyPr>
            <a:normAutofit fontScale="77500" lnSpcReduction="20000"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Création d’une adresse mail pour chaque CDOM participant (+/- newsletter)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Inclusion de tous les courriers reçus</a:t>
            </a:r>
            <a:endParaRPr lang="fr-FR" dirty="0"/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Caractéristiques du MG demandeur 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fr-FR" b="1" dirty="0"/>
              <a:t>Revue des textes réglementaires (</a:t>
            </a:r>
            <a:r>
              <a:rPr lang="fr-FR" b="1" dirty="0" err="1"/>
              <a:t>LegiFrance</a:t>
            </a:r>
            <a:r>
              <a:rPr lang="fr-FR" b="1" dirty="0"/>
              <a:t>) et r</a:t>
            </a:r>
            <a:r>
              <a:rPr lang="fr-FR" b="1" dirty="0">
                <a:latin typeface="+mn-lt"/>
              </a:rPr>
              <a:t>éponse argumentée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38C42B-74F8-A68E-3754-1687AE5E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1C9B-F3AC-48A4-A20E-FF9E1DBF1469}" type="slidenum">
              <a:rPr lang="fr-FR" smtClean="0"/>
              <a:t>8</a:t>
            </a:fld>
            <a:endParaRPr lang="fr-FR"/>
          </a:p>
        </p:txBody>
      </p:sp>
      <p:pic>
        <p:nvPicPr>
          <p:cNvPr id="7" name="Image 6" descr="Une image contenant texte, capture d’écran, Visage humain, graphisme&#10;&#10;Description générée automatiquement">
            <a:extLst>
              <a:ext uri="{FF2B5EF4-FFF2-40B4-BE49-F238E27FC236}">
                <a16:creationId xmlns:a16="http://schemas.microsoft.com/office/drawing/2014/main" id="{3D6280DB-CF09-7DAB-F2DB-3966F9AA8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9" r="21038" b="-1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950338EF-4C27-FCA3-839B-45585BE78148}"/>
              </a:ext>
            </a:extLst>
          </p:cNvPr>
          <p:cNvSpPr txBox="1">
            <a:spLocks/>
          </p:cNvSpPr>
          <p:nvPr/>
        </p:nvSpPr>
        <p:spPr>
          <a:xfrm>
            <a:off x="7829550" y="4767262"/>
            <a:ext cx="6858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50C1C9B-F3AC-48A4-A20E-FF9E1DBF1469}" type="slidenum">
              <a:rPr lang="fr-FR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oogle Shape;10320;p76">
            <a:extLst>
              <a:ext uri="{FF2B5EF4-FFF2-40B4-BE49-F238E27FC236}">
                <a16:creationId xmlns:a16="http://schemas.microsoft.com/office/drawing/2014/main" id="{0F6D243C-1695-5A54-840A-C0139FB90462}"/>
              </a:ext>
            </a:extLst>
          </p:cNvPr>
          <p:cNvGrpSpPr/>
          <p:nvPr/>
        </p:nvGrpSpPr>
        <p:grpSpPr>
          <a:xfrm>
            <a:off x="191911" y="4187140"/>
            <a:ext cx="250919" cy="250723"/>
            <a:chOff x="4126815" y="2760704"/>
            <a:chExt cx="380393" cy="363118"/>
          </a:xfrm>
        </p:grpSpPr>
        <p:sp>
          <p:nvSpPr>
            <p:cNvPr id="11" name="Google Shape;10321;p76">
              <a:extLst>
                <a:ext uri="{FF2B5EF4-FFF2-40B4-BE49-F238E27FC236}">
                  <a16:creationId xmlns:a16="http://schemas.microsoft.com/office/drawing/2014/main" id="{D0F84532-429B-1441-9C2C-02A3E7E6617E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322;p76">
              <a:extLst>
                <a:ext uri="{FF2B5EF4-FFF2-40B4-BE49-F238E27FC236}">
                  <a16:creationId xmlns:a16="http://schemas.microsoft.com/office/drawing/2014/main" id="{9AE2EE5C-5D54-2EB8-BDF0-88AC07C26F40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323;p76">
              <a:extLst>
                <a:ext uri="{FF2B5EF4-FFF2-40B4-BE49-F238E27FC236}">
                  <a16:creationId xmlns:a16="http://schemas.microsoft.com/office/drawing/2014/main" id="{55874AD8-850C-157E-D905-6A130A0A56A7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324;p76">
              <a:extLst>
                <a:ext uri="{FF2B5EF4-FFF2-40B4-BE49-F238E27FC236}">
                  <a16:creationId xmlns:a16="http://schemas.microsoft.com/office/drawing/2014/main" id="{9077D8EE-DBC2-AB12-38BC-58B2FF960707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" name="Google Shape;10649;p77">
            <a:extLst>
              <a:ext uri="{FF2B5EF4-FFF2-40B4-BE49-F238E27FC236}">
                <a16:creationId xmlns:a16="http://schemas.microsoft.com/office/drawing/2014/main" id="{C77BC851-BAE5-F56F-4A3E-81928FDD9050}"/>
              </a:ext>
            </a:extLst>
          </p:cNvPr>
          <p:cNvGrpSpPr/>
          <p:nvPr/>
        </p:nvGrpSpPr>
        <p:grpSpPr>
          <a:xfrm>
            <a:off x="79023" y="4539288"/>
            <a:ext cx="397674" cy="367925"/>
            <a:chOff x="3513010" y="3816134"/>
            <a:chExt cx="362223" cy="361108"/>
          </a:xfrm>
        </p:grpSpPr>
        <p:sp>
          <p:nvSpPr>
            <p:cNvPr id="24" name="Google Shape;10650;p77">
              <a:extLst>
                <a:ext uri="{FF2B5EF4-FFF2-40B4-BE49-F238E27FC236}">
                  <a16:creationId xmlns:a16="http://schemas.microsoft.com/office/drawing/2014/main" id="{BA887061-5295-1C68-9DAC-C68E247BC908}"/>
                </a:ext>
              </a:extLst>
            </p:cNvPr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651;p77">
              <a:extLst>
                <a:ext uri="{FF2B5EF4-FFF2-40B4-BE49-F238E27FC236}">
                  <a16:creationId xmlns:a16="http://schemas.microsoft.com/office/drawing/2014/main" id="{49D1BBEC-6C2F-B004-F2DA-63B25DCE0331}"/>
                </a:ext>
              </a:extLst>
            </p:cNvPr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652;p77">
              <a:extLst>
                <a:ext uri="{FF2B5EF4-FFF2-40B4-BE49-F238E27FC236}">
                  <a16:creationId xmlns:a16="http://schemas.microsoft.com/office/drawing/2014/main" id="{0EA1DB25-E966-7D06-53CE-CCD818E5ADAB}"/>
                </a:ext>
              </a:extLst>
            </p:cNvPr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653;p77">
              <a:extLst>
                <a:ext uri="{FF2B5EF4-FFF2-40B4-BE49-F238E27FC236}">
                  <a16:creationId xmlns:a16="http://schemas.microsoft.com/office/drawing/2014/main" id="{C4C2C3B0-5FD1-7172-AD7D-265326DF2B40}"/>
                </a:ext>
              </a:extLst>
            </p:cNvPr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" name="Google Shape;11032;p77">
            <a:extLst>
              <a:ext uri="{FF2B5EF4-FFF2-40B4-BE49-F238E27FC236}">
                <a16:creationId xmlns:a16="http://schemas.microsoft.com/office/drawing/2014/main" id="{3F505BC2-FEF4-6005-E6F6-DD08EB2CE156}"/>
              </a:ext>
            </a:extLst>
          </p:cNvPr>
          <p:cNvGrpSpPr/>
          <p:nvPr/>
        </p:nvGrpSpPr>
        <p:grpSpPr>
          <a:xfrm>
            <a:off x="103070" y="3650652"/>
            <a:ext cx="373627" cy="383341"/>
            <a:chOff x="7964906" y="2434073"/>
            <a:chExt cx="373627" cy="367925"/>
          </a:xfrm>
        </p:grpSpPr>
        <p:sp>
          <p:nvSpPr>
            <p:cNvPr id="29" name="Google Shape;11033;p77">
              <a:extLst>
                <a:ext uri="{FF2B5EF4-FFF2-40B4-BE49-F238E27FC236}">
                  <a16:creationId xmlns:a16="http://schemas.microsoft.com/office/drawing/2014/main" id="{6DD537D1-10B5-D370-5576-8A6FBC68A2A8}"/>
                </a:ext>
              </a:extLst>
            </p:cNvPr>
            <p:cNvSpPr/>
            <p:nvPr/>
          </p:nvSpPr>
          <p:spPr>
            <a:xfrm>
              <a:off x="8252397" y="2622942"/>
              <a:ext cx="46699" cy="46317"/>
            </a:xfrm>
            <a:custGeom>
              <a:avLst/>
              <a:gdLst/>
              <a:ahLst/>
              <a:cxnLst/>
              <a:rect l="l" t="t" r="r" b="b"/>
              <a:pathLst>
                <a:path w="1466" h="1454" extrusionOk="0">
                  <a:moveTo>
                    <a:pt x="715" y="334"/>
                  </a:moveTo>
                  <a:cubicBezTo>
                    <a:pt x="941" y="358"/>
                    <a:pt x="1108" y="513"/>
                    <a:pt x="1108" y="727"/>
                  </a:cubicBezTo>
                  <a:cubicBezTo>
                    <a:pt x="1108" y="929"/>
                    <a:pt x="929" y="1108"/>
                    <a:pt x="715" y="1108"/>
                  </a:cubicBezTo>
                  <a:cubicBezTo>
                    <a:pt x="513" y="1108"/>
                    <a:pt x="334" y="929"/>
                    <a:pt x="334" y="727"/>
                  </a:cubicBezTo>
                  <a:cubicBezTo>
                    <a:pt x="334" y="513"/>
                    <a:pt x="513" y="334"/>
                    <a:pt x="715" y="334"/>
                  </a:cubicBezTo>
                  <a:close/>
                  <a:moveTo>
                    <a:pt x="739" y="1"/>
                  </a:moveTo>
                  <a:cubicBezTo>
                    <a:pt x="334" y="13"/>
                    <a:pt x="1" y="334"/>
                    <a:pt x="1" y="727"/>
                  </a:cubicBezTo>
                  <a:cubicBezTo>
                    <a:pt x="1" y="1132"/>
                    <a:pt x="334" y="1453"/>
                    <a:pt x="739" y="1453"/>
                  </a:cubicBezTo>
                  <a:cubicBezTo>
                    <a:pt x="1132" y="1453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1034;p77">
              <a:extLst>
                <a:ext uri="{FF2B5EF4-FFF2-40B4-BE49-F238E27FC236}">
                  <a16:creationId xmlns:a16="http://schemas.microsoft.com/office/drawing/2014/main" id="{CD9D68B3-DA42-A3CD-7937-D77AC0A5526D}"/>
                </a:ext>
              </a:extLst>
            </p:cNvPr>
            <p:cNvSpPr/>
            <p:nvPr/>
          </p:nvSpPr>
          <p:spPr>
            <a:xfrm>
              <a:off x="7964906" y="2434073"/>
              <a:ext cx="373627" cy="367925"/>
            </a:xfrm>
            <a:custGeom>
              <a:avLst/>
              <a:gdLst/>
              <a:ahLst/>
              <a:cxnLst/>
              <a:rect l="l" t="t" r="r" b="b"/>
              <a:pathLst>
                <a:path w="11729" h="11550" extrusionOk="0">
                  <a:moveTo>
                    <a:pt x="2525" y="358"/>
                  </a:moveTo>
                  <a:cubicBezTo>
                    <a:pt x="2835" y="358"/>
                    <a:pt x="3096" y="608"/>
                    <a:pt x="3096" y="929"/>
                  </a:cubicBezTo>
                  <a:lnTo>
                    <a:pt x="3096" y="941"/>
                  </a:lnTo>
                  <a:cubicBezTo>
                    <a:pt x="3096" y="1251"/>
                    <a:pt x="2835" y="1501"/>
                    <a:pt x="2525" y="1501"/>
                  </a:cubicBezTo>
                  <a:lnTo>
                    <a:pt x="2299" y="1501"/>
                  </a:lnTo>
                  <a:cubicBezTo>
                    <a:pt x="2227" y="1501"/>
                    <a:pt x="2168" y="1441"/>
                    <a:pt x="2168" y="1370"/>
                  </a:cubicBezTo>
                  <a:lnTo>
                    <a:pt x="2168" y="489"/>
                  </a:lnTo>
                  <a:cubicBezTo>
                    <a:pt x="2168" y="417"/>
                    <a:pt x="2227" y="358"/>
                    <a:pt x="2299" y="358"/>
                  </a:cubicBezTo>
                  <a:close/>
                  <a:moveTo>
                    <a:pt x="5704" y="358"/>
                  </a:moveTo>
                  <a:cubicBezTo>
                    <a:pt x="5787" y="358"/>
                    <a:pt x="5847" y="417"/>
                    <a:pt x="5847" y="512"/>
                  </a:cubicBezTo>
                  <a:lnTo>
                    <a:pt x="5847" y="1358"/>
                  </a:lnTo>
                  <a:cubicBezTo>
                    <a:pt x="5847" y="1429"/>
                    <a:pt x="5787" y="1501"/>
                    <a:pt x="5704" y="1501"/>
                  </a:cubicBezTo>
                  <a:lnTo>
                    <a:pt x="5490" y="1501"/>
                  </a:lnTo>
                  <a:cubicBezTo>
                    <a:pt x="5180" y="1501"/>
                    <a:pt x="4918" y="1251"/>
                    <a:pt x="4918" y="941"/>
                  </a:cubicBezTo>
                  <a:lnTo>
                    <a:pt x="4918" y="929"/>
                  </a:lnTo>
                  <a:cubicBezTo>
                    <a:pt x="4918" y="608"/>
                    <a:pt x="5180" y="358"/>
                    <a:pt x="5490" y="358"/>
                  </a:cubicBezTo>
                  <a:close/>
                  <a:moveTo>
                    <a:pt x="5478" y="0"/>
                  </a:moveTo>
                  <a:cubicBezTo>
                    <a:pt x="4966" y="0"/>
                    <a:pt x="4561" y="405"/>
                    <a:pt x="4561" y="905"/>
                  </a:cubicBezTo>
                  <a:lnTo>
                    <a:pt x="4561" y="929"/>
                  </a:lnTo>
                  <a:cubicBezTo>
                    <a:pt x="4561" y="1429"/>
                    <a:pt x="4966" y="1834"/>
                    <a:pt x="5478" y="1834"/>
                  </a:cubicBezTo>
                  <a:lnTo>
                    <a:pt x="5692" y="1834"/>
                  </a:lnTo>
                  <a:cubicBezTo>
                    <a:pt x="5966" y="1834"/>
                    <a:pt x="6168" y="1620"/>
                    <a:pt x="6168" y="1358"/>
                  </a:cubicBezTo>
                  <a:lnTo>
                    <a:pt x="6168" y="1084"/>
                  </a:lnTo>
                  <a:lnTo>
                    <a:pt x="6561" y="1084"/>
                  </a:lnTo>
                  <a:cubicBezTo>
                    <a:pt x="6930" y="1084"/>
                    <a:pt x="7228" y="1382"/>
                    <a:pt x="7228" y="1763"/>
                  </a:cubicBezTo>
                  <a:lnTo>
                    <a:pt x="7228" y="2667"/>
                  </a:lnTo>
                  <a:cubicBezTo>
                    <a:pt x="6966" y="2715"/>
                    <a:pt x="6740" y="2918"/>
                    <a:pt x="6692" y="3215"/>
                  </a:cubicBezTo>
                  <a:lnTo>
                    <a:pt x="6466" y="4953"/>
                  </a:lnTo>
                  <a:cubicBezTo>
                    <a:pt x="6383" y="5668"/>
                    <a:pt x="5775" y="6204"/>
                    <a:pt x="5061" y="6204"/>
                  </a:cubicBezTo>
                  <a:lnTo>
                    <a:pt x="4323" y="6204"/>
                  </a:lnTo>
                  <a:cubicBezTo>
                    <a:pt x="4239" y="6204"/>
                    <a:pt x="4168" y="6287"/>
                    <a:pt x="4168" y="6370"/>
                  </a:cubicBezTo>
                  <a:cubicBezTo>
                    <a:pt x="4168" y="6466"/>
                    <a:pt x="4239" y="6537"/>
                    <a:pt x="4323" y="6537"/>
                  </a:cubicBezTo>
                  <a:lnTo>
                    <a:pt x="5061" y="6537"/>
                  </a:lnTo>
                  <a:cubicBezTo>
                    <a:pt x="5954" y="6537"/>
                    <a:pt x="6704" y="5870"/>
                    <a:pt x="6811" y="4989"/>
                  </a:cubicBezTo>
                  <a:lnTo>
                    <a:pt x="7037" y="3251"/>
                  </a:lnTo>
                  <a:cubicBezTo>
                    <a:pt x="7049" y="3093"/>
                    <a:pt x="7189" y="2988"/>
                    <a:pt x="7335" y="2988"/>
                  </a:cubicBezTo>
                  <a:cubicBezTo>
                    <a:pt x="7343" y="2988"/>
                    <a:pt x="7351" y="2988"/>
                    <a:pt x="7359" y="2989"/>
                  </a:cubicBezTo>
                  <a:cubicBezTo>
                    <a:pt x="7526" y="3013"/>
                    <a:pt x="7633" y="3156"/>
                    <a:pt x="7621" y="3322"/>
                  </a:cubicBezTo>
                  <a:lnTo>
                    <a:pt x="7395" y="5061"/>
                  </a:lnTo>
                  <a:cubicBezTo>
                    <a:pt x="7240" y="6239"/>
                    <a:pt x="6252" y="7120"/>
                    <a:pt x="5061" y="7120"/>
                  </a:cubicBezTo>
                  <a:lnTo>
                    <a:pt x="4442" y="7120"/>
                  </a:lnTo>
                  <a:cubicBezTo>
                    <a:pt x="4359" y="7120"/>
                    <a:pt x="4287" y="7192"/>
                    <a:pt x="4287" y="7275"/>
                  </a:cubicBezTo>
                  <a:lnTo>
                    <a:pt x="4287" y="8156"/>
                  </a:lnTo>
                  <a:cubicBezTo>
                    <a:pt x="4287" y="8323"/>
                    <a:pt x="4144" y="8454"/>
                    <a:pt x="3989" y="8454"/>
                  </a:cubicBezTo>
                  <a:cubicBezTo>
                    <a:pt x="3823" y="8454"/>
                    <a:pt x="3692" y="8323"/>
                    <a:pt x="3692" y="8156"/>
                  </a:cubicBezTo>
                  <a:lnTo>
                    <a:pt x="3692" y="7275"/>
                  </a:lnTo>
                  <a:cubicBezTo>
                    <a:pt x="3692" y="7192"/>
                    <a:pt x="3608" y="7120"/>
                    <a:pt x="3525" y="7120"/>
                  </a:cubicBezTo>
                  <a:lnTo>
                    <a:pt x="2918" y="7120"/>
                  </a:lnTo>
                  <a:cubicBezTo>
                    <a:pt x="1727" y="7120"/>
                    <a:pt x="727" y="6227"/>
                    <a:pt x="572" y="5061"/>
                  </a:cubicBezTo>
                  <a:lnTo>
                    <a:pt x="358" y="3322"/>
                  </a:lnTo>
                  <a:cubicBezTo>
                    <a:pt x="334" y="3156"/>
                    <a:pt x="441" y="3013"/>
                    <a:pt x="608" y="2989"/>
                  </a:cubicBezTo>
                  <a:cubicBezTo>
                    <a:pt x="616" y="2988"/>
                    <a:pt x="625" y="2988"/>
                    <a:pt x="633" y="2988"/>
                  </a:cubicBezTo>
                  <a:cubicBezTo>
                    <a:pt x="789" y="2988"/>
                    <a:pt x="918" y="3093"/>
                    <a:pt x="930" y="3251"/>
                  </a:cubicBezTo>
                  <a:lnTo>
                    <a:pt x="1156" y="4989"/>
                  </a:lnTo>
                  <a:cubicBezTo>
                    <a:pt x="1263" y="5882"/>
                    <a:pt x="2025" y="6537"/>
                    <a:pt x="2918" y="6537"/>
                  </a:cubicBezTo>
                  <a:lnTo>
                    <a:pt x="3644" y="6537"/>
                  </a:lnTo>
                  <a:cubicBezTo>
                    <a:pt x="3727" y="6537"/>
                    <a:pt x="3811" y="6466"/>
                    <a:pt x="3811" y="6370"/>
                  </a:cubicBezTo>
                  <a:cubicBezTo>
                    <a:pt x="3811" y="6287"/>
                    <a:pt x="3727" y="6204"/>
                    <a:pt x="3644" y="6204"/>
                  </a:cubicBezTo>
                  <a:lnTo>
                    <a:pt x="2918" y="6204"/>
                  </a:lnTo>
                  <a:cubicBezTo>
                    <a:pt x="2203" y="6204"/>
                    <a:pt x="1584" y="5668"/>
                    <a:pt x="1501" y="4953"/>
                  </a:cubicBezTo>
                  <a:lnTo>
                    <a:pt x="1275" y="3215"/>
                  </a:lnTo>
                  <a:cubicBezTo>
                    <a:pt x="1251" y="2929"/>
                    <a:pt x="1025" y="2727"/>
                    <a:pt x="775" y="2679"/>
                  </a:cubicBezTo>
                  <a:lnTo>
                    <a:pt x="775" y="1775"/>
                  </a:lnTo>
                  <a:cubicBezTo>
                    <a:pt x="775" y="1405"/>
                    <a:pt x="1072" y="1108"/>
                    <a:pt x="1441" y="1108"/>
                  </a:cubicBezTo>
                  <a:lnTo>
                    <a:pt x="1822" y="1108"/>
                  </a:lnTo>
                  <a:lnTo>
                    <a:pt x="1822" y="1370"/>
                  </a:lnTo>
                  <a:cubicBezTo>
                    <a:pt x="1822" y="1644"/>
                    <a:pt x="2037" y="1846"/>
                    <a:pt x="2299" y="1846"/>
                  </a:cubicBezTo>
                  <a:lnTo>
                    <a:pt x="2525" y="1846"/>
                  </a:lnTo>
                  <a:cubicBezTo>
                    <a:pt x="3037" y="1846"/>
                    <a:pt x="3430" y="1441"/>
                    <a:pt x="3430" y="941"/>
                  </a:cubicBezTo>
                  <a:lnTo>
                    <a:pt x="3430" y="929"/>
                  </a:lnTo>
                  <a:cubicBezTo>
                    <a:pt x="3430" y="417"/>
                    <a:pt x="3037" y="12"/>
                    <a:pt x="2525" y="12"/>
                  </a:cubicBezTo>
                  <a:lnTo>
                    <a:pt x="2299" y="12"/>
                  </a:lnTo>
                  <a:cubicBezTo>
                    <a:pt x="2037" y="12"/>
                    <a:pt x="1822" y="227"/>
                    <a:pt x="1822" y="489"/>
                  </a:cubicBezTo>
                  <a:lnTo>
                    <a:pt x="1822" y="762"/>
                  </a:lnTo>
                  <a:lnTo>
                    <a:pt x="1441" y="762"/>
                  </a:lnTo>
                  <a:cubicBezTo>
                    <a:pt x="870" y="762"/>
                    <a:pt x="429" y="1227"/>
                    <a:pt x="429" y="1775"/>
                  </a:cubicBezTo>
                  <a:lnTo>
                    <a:pt x="429" y="2715"/>
                  </a:lnTo>
                  <a:cubicBezTo>
                    <a:pt x="156" y="2810"/>
                    <a:pt x="1" y="3084"/>
                    <a:pt x="25" y="3382"/>
                  </a:cubicBezTo>
                  <a:lnTo>
                    <a:pt x="251" y="5120"/>
                  </a:lnTo>
                  <a:cubicBezTo>
                    <a:pt x="418" y="6466"/>
                    <a:pt x="1561" y="7478"/>
                    <a:pt x="2918" y="7478"/>
                  </a:cubicBezTo>
                  <a:lnTo>
                    <a:pt x="3358" y="7478"/>
                  </a:lnTo>
                  <a:lnTo>
                    <a:pt x="3358" y="8192"/>
                  </a:lnTo>
                  <a:cubicBezTo>
                    <a:pt x="3358" y="8466"/>
                    <a:pt x="3549" y="8728"/>
                    <a:pt x="3823" y="8799"/>
                  </a:cubicBezTo>
                  <a:lnTo>
                    <a:pt x="3823" y="9418"/>
                  </a:lnTo>
                  <a:cubicBezTo>
                    <a:pt x="3823" y="10597"/>
                    <a:pt x="4775" y="11550"/>
                    <a:pt x="5954" y="11550"/>
                  </a:cubicBezTo>
                  <a:lnTo>
                    <a:pt x="7799" y="11550"/>
                  </a:lnTo>
                  <a:cubicBezTo>
                    <a:pt x="8966" y="11550"/>
                    <a:pt x="9919" y="10597"/>
                    <a:pt x="9919" y="9418"/>
                  </a:cubicBezTo>
                  <a:lnTo>
                    <a:pt x="9919" y="8454"/>
                  </a:lnTo>
                  <a:cubicBezTo>
                    <a:pt x="10335" y="8430"/>
                    <a:pt x="10740" y="8252"/>
                    <a:pt x="11038" y="7930"/>
                  </a:cubicBezTo>
                  <a:cubicBezTo>
                    <a:pt x="11633" y="7335"/>
                    <a:pt x="11728" y="6382"/>
                    <a:pt x="11264" y="5668"/>
                  </a:cubicBezTo>
                  <a:cubicBezTo>
                    <a:pt x="11235" y="5624"/>
                    <a:pt x="11184" y="5598"/>
                    <a:pt x="11129" y="5598"/>
                  </a:cubicBezTo>
                  <a:cubicBezTo>
                    <a:pt x="11095" y="5598"/>
                    <a:pt x="11058" y="5609"/>
                    <a:pt x="11026" y="5632"/>
                  </a:cubicBezTo>
                  <a:cubicBezTo>
                    <a:pt x="10955" y="5668"/>
                    <a:pt x="10919" y="5775"/>
                    <a:pt x="10978" y="5870"/>
                  </a:cubicBezTo>
                  <a:cubicBezTo>
                    <a:pt x="11609" y="6799"/>
                    <a:pt x="10966" y="8109"/>
                    <a:pt x="9740" y="8109"/>
                  </a:cubicBezTo>
                  <a:cubicBezTo>
                    <a:pt x="8478" y="8109"/>
                    <a:pt x="7823" y="6549"/>
                    <a:pt x="8728" y="5632"/>
                  </a:cubicBezTo>
                  <a:cubicBezTo>
                    <a:pt x="9013" y="5347"/>
                    <a:pt x="9379" y="5201"/>
                    <a:pt x="9749" y="5201"/>
                  </a:cubicBezTo>
                  <a:cubicBezTo>
                    <a:pt x="10029" y="5201"/>
                    <a:pt x="10311" y="5285"/>
                    <a:pt x="10562" y="5454"/>
                  </a:cubicBezTo>
                  <a:cubicBezTo>
                    <a:pt x="10587" y="5466"/>
                    <a:pt x="10618" y="5473"/>
                    <a:pt x="10649" y="5473"/>
                  </a:cubicBezTo>
                  <a:cubicBezTo>
                    <a:pt x="10704" y="5473"/>
                    <a:pt x="10762" y="5452"/>
                    <a:pt x="10800" y="5406"/>
                  </a:cubicBezTo>
                  <a:cubicBezTo>
                    <a:pt x="10847" y="5334"/>
                    <a:pt x="10836" y="5227"/>
                    <a:pt x="10752" y="5168"/>
                  </a:cubicBezTo>
                  <a:cubicBezTo>
                    <a:pt x="10439" y="4961"/>
                    <a:pt x="10099" y="4867"/>
                    <a:pt x="9768" y="4867"/>
                  </a:cubicBezTo>
                  <a:cubicBezTo>
                    <a:pt x="8839" y="4867"/>
                    <a:pt x="7978" y="5606"/>
                    <a:pt x="7978" y="6668"/>
                  </a:cubicBezTo>
                  <a:cubicBezTo>
                    <a:pt x="7978" y="7609"/>
                    <a:pt x="8692" y="8371"/>
                    <a:pt x="9585" y="8454"/>
                  </a:cubicBezTo>
                  <a:lnTo>
                    <a:pt x="9585" y="9406"/>
                  </a:lnTo>
                  <a:cubicBezTo>
                    <a:pt x="9585" y="10395"/>
                    <a:pt x="8776" y="11192"/>
                    <a:pt x="7799" y="11192"/>
                  </a:cubicBezTo>
                  <a:lnTo>
                    <a:pt x="5954" y="11192"/>
                  </a:lnTo>
                  <a:cubicBezTo>
                    <a:pt x="4966" y="11192"/>
                    <a:pt x="4168" y="10395"/>
                    <a:pt x="4168" y="9406"/>
                  </a:cubicBezTo>
                  <a:lnTo>
                    <a:pt x="4168" y="8787"/>
                  </a:lnTo>
                  <a:cubicBezTo>
                    <a:pt x="4430" y="8704"/>
                    <a:pt x="4620" y="8466"/>
                    <a:pt x="4620" y="8168"/>
                  </a:cubicBezTo>
                  <a:lnTo>
                    <a:pt x="4620" y="7478"/>
                  </a:lnTo>
                  <a:lnTo>
                    <a:pt x="5073" y="7478"/>
                  </a:lnTo>
                  <a:cubicBezTo>
                    <a:pt x="6418" y="7478"/>
                    <a:pt x="7573" y="6466"/>
                    <a:pt x="7740" y="5120"/>
                  </a:cubicBezTo>
                  <a:lnTo>
                    <a:pt x="7954" y="3382"/>
                  </a:lnTo>
                  <a:cubicBezTo>
                    <a:pt x="7990" y="3096"/>
                    <a:pt x="7823" y="2834"/>
                    <a:pt x="7573" y="2727"/>
                  </a:cubicBezTo>
                  <a:lnTo>
                    <a:pt x="7573" y="1763"/>
                  </a:lnTo>
                  <a:cubicBezTo>
                    <a:pt x="7573" y="1191"/>
                    <a:pt x="7109" y="751"/>
                    <a:pt x="6561" y="751"/>
                  </a:cubicBezTo>
                  <a:lnTo>
                    <a:pt x="6168" y="751"/>
                  </a:lnTo>
                  <a:lnTo>
                    <a:pt x="6168" y="477"/>
                  </a:lnTo>
                  <a:cubicBezTo>
                    <a:pt x="6168" y="215"/>
                    <a:pt x="5966" y="0"/>
                    <a:pt x="56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688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BE7AEED0-1883-7AA2-2F19-FDF97566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14" y="137256"/>
            <a:ext cx="3768285" cy="4868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 2" descr="Une image contenant dessin, dessin humoristique, illustration, clipart&#10;&#10;Description générée automatiquement">
            <a:extLst>
              <a:ext uri="{FF2B5EF4-FFF2-40B4-BE49-F238E27FC236}">
                <a16:creationId xmlns:a16="http://schemas.microsoft.com/office/drawing/2014/main" id="{D96EA1A4-375A-12E9-B49E-E3A9A8A9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28" y="745066"/>
            <a:ext cx="3489677" cy="34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929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3597</TotalTime>
  <Words>1697</Words>
  <Application>Microsoft Macintosh PowerPoint</Application>
  <PresentationFormat>Affichage à l'écran (16:9)</PresentationFormat>
  <Paragraphs>161</Paragraphs>
  <Slides>24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Calibri</vt:lpstr>
      <vt:lpstr>Manrope Medium</vt:lpstr>
      <vt:lpstr>Archivo ExtraBold</vt:lpstr>
      <vt:lpstr>Wingdings</vt:lpstr>
      <vt:lpstr>Archivo</vt:lpstr>
      <vt:lpstr>Aptos Display</vt:lpstr>
      <vt:lpstr>Symbol</vt:lpstr>
      <vt:lpstr>Aptos</vt:lpstr>
      <vt:lpstr>Arial</vt:lpstr>
      <vt:lpstr>Archivo SemiBold</vt:lpstr>
      <vt:lpstr>Thème Office</vt:lpstr>
      <vt:lpstr>Présentation PowerPoint</vt:lpstr>
      <vt:lpstr>Présentation PowerPoint</vt:lpstr>
      <vt:lpstr>Présentation PowerPoint</vt:lpstr>
      <vt:lpstr>Entre 1 et 3 avant C-A (certificats-absurdes.fr)</vt:lpstr>
      <vt:lpstr>Certificats-absurdes.fr  Since 25 mars 2023 (illus SANAGA)</vt:lpstr>
      <vt:lpstr>Presse : 22 interviews (et 1074 tampons)</vt:lpstr>
      <vt:lpstr>Collaboration avec le CDOM du Nord (puis 9 autres) pour une recherche-action</vt:lpstr>
      <vt:lpstr>Etude descriptive multicentrique sur 100 jours (8 juillet - 15 octobre 2023) </vt:lpstr>
      <vt:lpstr>Présentation PowerPoint</vt:lpstr>
      <vt:lpstr>Résultats : 203 demandes par 103 MG </vt:lpstr>
      <vt:lpstr>Caractéristiques des demandes</vt:lpstr>
      <vt:lpstr>Présentation PowerPoint</vt:lpstr>
      <vt:lpstr>49 corrections demandées… 15 réponses Mais un succès pour une thèse de médecine !</vt:lpstr>
      <vt:lpstr>La création de certificats absurdes : absence de CI à l’accueil en collectivité pour toute admission en structure d’accueil du jeune enfant (400 000/an)</vt:lpstr>
      <vt:lpstr>L’absurdité dans le sport (chaque fédération a son rythme ; hors fédé, chacun demande ce qu’il veut)</vt:lpstr>
      <vt:lpstr>L’illégalité tranquille des assureurs…</vt:lpstr>
      <vt:lpstr>L’illégalité tranquille des assureurs…</vt:lpstr>
      <vt:lpstr>L’inaction sur les AT &lt; 3 jours…  (50 000 consultations /850K€ par jour ?)</vt:lpstr>
      <vt:lpstr>L’inaction sur les certificats enfants malades</vt:lpstr>
      <vt:lpstr>Un mail à 200 députés, 6 réponses, 1 QAG… </vt:lpstr>
      <vt:lpstr>… et un refus d’Olivier Dussopt en janvier 2024 (« menace le bon fonctionnement des entreprises » bien que proposé par le Sénat ?)…</vt:lpstr>
      <vt:lpstr>Et pourtant… le 16 janvier 2024…  « Audace, action et efficacité »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Michaël Rochoy</cp:lastModifiedBy>
  <cp:revision>17</cp:revision>
  <dcterms:modified xsi:type="dcterms:W3CDTF">2024-04-01T13:08:35Z</dcterms:modified>
</cp:coreProperties>
</file>