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336" r:id="rId3"/>
    <p:sldId id="337" r:id="rId4"/>
    <p:sldId id="338" r:id="rId5"/>
    <p:sldId id="269" r:id="rId6"/>
    <p:sldId id="311" r:id="rId7"/>
    <p:sldId id="277" r:id="rId8"/>
    <p:sldId id="315" r:id="rId9"/>
    <p:sldId id="339" r:id="rId10"/>
    <p:sldId id="341" r:id="rId11"/>
    <p:sldId id="340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0" autoAdjust="0"/>
    <p:restoredTop sz="69483" autoAdjust="0"/>
  </p:normalViewPr>
  <p:slideViewPr>
    <p:cSldViewPr snapToGrid="0">
      <p:cViewPr varScale="1">
        <p:scale>
          <a:sx n="70" d="100"/>
          <a:sy n="70" d="100"/>
        </p:scale>
        <p:origin x="245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noProof="0" dirty="0"/>
              <a:t>GP demography in France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dk1">
                    <a:tint val="885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Feuil1!$A$28:$A$29</c:f>
              <c:numCache>
                <c:formatCode>General</c:formatCode>
                <c:ptCount val="2"/>
                <c:pt idx="0">
                  <c:v>2010</c:v>
                </c:pt>
                <c:pt idx="1">
                  <c:v>2023</c:v>
                </c:pt>
              </c:numCache>
            </c:numRef>
          </c:xVal>
          <c:yVal>
            <c:numRef>
              <c:f>Feuil1!$B$28:$B$29</c:f>
              <c:numCache>
                <c:formatCode>General</c:formatCode>
                <c:ptCount val="2"/>
                <c:pt idx="0">
                  <c:v>94261</c:v>
                </c:pt>
                <c:pt idx="1">
                  <c:v>82858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D1E-443A-B20D-312062A9E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3968367"/>
        <c:axId val="332805583"/>
      </c:scatterChart>
      <c:valAx>
        <c:axId val="393968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32805583"/>
        <c:crosses val="autoZero"/>
        <c:crossBetween val="midCat"/>
      </c:valAx>
      <c:valAx>
        <c:axId val="3328055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3968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0" i="0" u="none" strike="noStrike" kern="1200" spc="0" baseline="0" noProof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demography in France</a:t>
            </a:r>
            <a:endParaRPr lang="en-GB" sz="1800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9.3750218722659664E-2"/>
          <c:y val="0.18101851851851855"/>
          <c:w val="0.81733311461067371"/>
          <c:h val="0.63620370370370372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Nombre d'habitants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dk1">
                    <a:tint val="88500"/>
                  </a:schemeClr>
                </a:solidFill>
                <a:prstDash val="sysDot"/>
              </a:ln>
              <a:effectLst/>
            </c:spPr>
            <c:trendlineType val="linear"/>
            <c:forward val="2"/>
            <c:dispRSqr val="0"/>
            <c:dispEq val="0"/>
          </c:trendline>
          <c:trendline>
            <c:spPr>
              <a:ln w="19050" cap="rnd">
                <a:solidFill>
                  <a:schemeClr val="dk1">
                    <a:tint val="885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trendline>
            <c:spPr>
              <a:ln w="19050" cap="rnd">
                <a:solidFill>
                  <a:schemeClr val="dk1">
                    <a:tint val="885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Feuil1!$A$2:$A$4</c:f>
              <c:numCache>
                <c:formatCode>General</c:formatCode>
                <c:ptCount val="3"/>
                <c:pt idx="0">
                  <c:v>2007</c:v>
                </c:pt>
                <c:pt idx="1">
                  <c:v>2020</c:v>
                </c:pt>
                <c:pt idx="2">
                  <c:v>2030</c:v>
                </c:pt>
              </c:numCache>
            </c:numRef>
          </c:xVal>
          <c:yVal>
            <c:numRef>
              <c:f>Feuil1!$B$2:$B$4</c:f>
              <c:numCache>
                <c:formatCode>General</c:formatCode>
                <c:ptCount val="3"/>
                <c:pt idx="0">
                  <c:v>61.8</c:v>
                </c:pt>
                <c:pt idx="1">
                  <c:v>65.900000000000006</c:v>
                </c:pt>
                <c:pt idx="2">
                  <c:v>68.5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069-4D3F-A0B3-F4BACCA832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3968847"/>
        <c:axId val="463724591"/>
      </c:scatterChart>
      <c:valAx>
        <c:axId val="3939688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noProof="0" dirty="0" err="1"/>
                  <a:t>Année</a:t>
                </a:r>
                <a:endParaRPr lang="en-GB" noProof="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3724591"/>
        <c:crosses val="autoZero"/>
        <c:crossBetween val="midCat"/>
      </c:valAx>
      <c:valAx>
        <c:axId val="46372459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noProof="0" dirty="0"/>
                  <a:t>Millions </a:t>
                </a:r>
                <a:r>
                  <a:rPr lang="en-GB" noProof="0" dirty="0" err="1"/>
                  <a:t>d'habitants</a:t>
                </a:r>
                <a:endParaRPr lang="en-GB" noProof="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396884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852411688134625E-2"/>
          <c:y val="4.8463841880479114E-2"/>
          <c:w val="0.92714763779527554"/>
          <c:h val="0.83517218943604599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126665587727038E-2"/>
                      <c:h val="6.99160672425419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6D-4650-93BC-AE30BBF7C9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Feuil1!$A$88:$A$92</c:f>
              <c:strCache>
                <c:ptCount val="5"/>
                <c:pt idx="0">
                  <c:v>Contrat</c:v>
                </c:pt>
                <c:pt idx="1">
                  <c:v>Scolaire et Périscolaire</c:v>
                </c:pt>
                <c:pt idx="2">
                  <c:v>Autres</c:v>
                </c:pt>
                <c:pt idx="3">
                  <c:v>Travail</c:v>
                </c:pt>
                <c:pt idx="4">
                  <c:v>Soins</c:v>
                </c:pt>
              </c:strCache>
            </c:strRef>
          </c:cat>
          <c:val>
            <c:numRef>
              <c:f>Feuil1!$B$88:$B$92</c:f>
              <c:numCache>
                <c:formatCode>General</c:formatCode>
                <c:ptCount val="5"/>
                <c:pt idx="0">
                  <c:v>71</c:v>
                </c:pt>
                <c:pt idx="1">
                  <c:v>61</c:v>
                </c:pt>
                <c:pt idx="2">
                  <c:v>58</c:v>
                </c:pt>
                <c:pt idx="3">
                  <c:v>9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6D-4650-93BC-AE30BBF7C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579559583"/>
        <c:axId val="395363871"/>
      </c:barChart>
      <c:catAx>
        <c:axId val="5795595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5363871"/>
        <c:crosses val="autoZero"/>
        <c:auto val="1"/>
        <c:lblAlgn val="ctr"/>
        <c:lblOffset val="100"/>
        <c:noMultiLvlLbl val="0"/>
      </c:catAx>
      <c:valAx>
        <c:axId val="395363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79559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80-49C8-914E-5940D0D81020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80-49C8-914E-5940D0D81020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980-49C8-914E-5940D0D81020}"/>
              </c:ext>
            </c:extLst>
          </c:dPt>
          <c:dLbls>
            <c:dLbl>
              <c:idx val="0"/>
              <c:layout>
                <c:manualLayout>
                  <c:x val="-0.23732255637423866"/>
                  <c:y val="-0.19399955733892002"/>
                </c:manualLayout>
              </c:layout>
              <c:tx>
                <c:rich>
                  <a:bodyPr/>
                  <a:lstStyle/>
                  <a:p>
                    <a:fld id="{97292588-F3EE-4249-8326-3B5FF50C2DFB}" type="VALUE">
                      <a:rPr lang="en-US" smtClean="0"/>
                      <a:pPr/>
                      <a:t>[VALEUR]</a:t>
                    </a:fld>
                    <a:r>
                      <a:rPr lang="en-US"/>
                      <a:t> (actions)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85904672141176"/>
                      <c:h val="0.3196790516367966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80-49C8-914E-5940D0D8102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980-49C8-914E-5940D0D81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Feuil1!$A$107:$A$109</c:f>
              <c:strCache>
                <c:ptCount val="3"/>
                <c:pt idx="0">
                  <c:v>Sans fondement légal</c:v>
                </c:pt>
                <c:pt idx="1">
                  <c:v>Légal</c:v>
                </c:pt>
                <c:pt idx="2">
                  <c:v>Indéfini</c:v>
                </c:pt>
              </c:strCache>
            </c:strRef>
          </c:cat>
          <c:val>
            <c:numRef>
              <c:f>Feuil1!$B$107:$B$109</c:f>
              <c:numCache>
                <c:formatCode>General</c:formatCode>
                <c:ptCount val="3"/>
                <c:pt idx="0">
                  <c:v>164</c:v>
                </c:pt>
                <c:pt idx="1">
                  <c:v>38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980-49C8-914E-5940D0D81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8DC12-279D-4674-BFF9-E9A771B3990A}" type="datetimeFigureOut">
              <a:rPr lang="fr-FR" smtClean="0"/>
              <a:t>21/06/2025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C2326-33D9-43BE-A592-4847B3AB32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764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4" name="Google Shape;178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Medical time must be preserved, in particular by reducing the administrative burden on doctors.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March 2023,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College of General Practice launched  the  absurd certificate website (certificats-absurdes.fr) to highlight this situation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Purple Crocodile was first seen in a TV commercial in 2004.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commercial, you see an exasperatingly bureaucratic swimming pool employee.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refuses to return a forgotten Purple Inflatable Crocodile to a young girl.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commercial was a huge success at the time.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recent years, the Purple Crocodile has become a symbol in everyday language for useless and unnecessarily complicated bureaucracy.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anti-bureaucracy law was even named after the Purple Crocodile.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C2326-33D9-43BE-A592-4847B3AB325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125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92E81-326A-376B-0080-017F01077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5450DD-85C1-DDEA-3545-329B857E74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4AAC24-7182-9ECB-4AA8-0A1FBE5D1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The crocodile </a:t>
            </a:r>
            <a:r>
              <a:rPr lang="fr-FR" dirty="0" err="1"/>
              <a:t>became</a:t>
            </a:r>
            <a:r>
              <a:rPr lang="fr-FR" dirty="0"/>
              <a:t> </a:t>
            </a:r>
            <a:r>
              <a:rPr lang="fr-FR" dirty="0" err="1"/>
              <a:t>blue</a:t>
            </a:r>
            <a:r>
              <a:rPr lang="fr-FR" dirty="0"/>
              <a:t>,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aim</a:t>
            </a:r>
            <a:r>
              <a:rPr lang="fr-FR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792066-294C-638A-C3C5-4A7F63E777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C2326-33D9-43BE-A592-4847B3AB325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153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French version of the “Blue Crocodile” action carried out in Belgium in January 2023 with the same aim.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(</a:t>
            </a:r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thanks</a:t>
            </a:r>
            <a:r>
              <a:rPr lang="fr-FR" dirty="0"/>
              <a:t> to the </a:t>
            </a:r>
            <a:r>
              <a:rPr lang="fr-FR" dirty="0" err="1"/>
              <a:t>illustrator</a:t>
            </a:r>
            <a:r>
              <a:rPr lang="fr-FR" dirty="0"/>
              <a:t> SANAGA)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the context with a graphic showing the -negative- evolution of the number of GPs in regular practice between 2010 and today in France.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C2326-33D9-43BE-A592-4847B3AB325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733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3" name="Google Shape;1993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carried out a collaborative project with 10 departmental councils  of the medical association which regulates the ethics of the profession (Ordre des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médecins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OdM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 They were nearby the principal investigator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Aim of our research: to describe the reasons for medical certificates over a period of 100 days and to identify the main applicants for abusive certificates</a:t>
            </a:r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9 departments received the reports from GPs concerning requests deemed to be abusive.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requests were illegal or unjustified, we drafted a letter that was signed and sent by the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requesting organizations.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75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g54dda1946d_4_2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5" name="Google Shape;2165;g54dda1946d_4_2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203 complaints, from 103 doctors were collected.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largest number of claims (71=30%) concerned contracts (insurance and provident funds),.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school and extracurricular environment followed with 61 requests (30%).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(58 or 28.6%), which includes sports and all requests that could not be classified elsewhere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all the requests for certificates, 164 (80.8%) turned out to be unjustified or illegal, and were the subject of a letter followed by discussions.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reviewing the legal texts, 164 (80.8%) of the requests for certificates that prompted the doctors to lodge a complaint turned out to have no legal basis, and in some cases were even illegal, as they involved a breach of medical confidentiality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38 cases, the request was admissible.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Just to </a:t>
            </a:r>
            <a:r>
              <a:rPr lang="fr-FR" dirty="0" err="1"/>
              <a:t>speak</a:t>
            </a:r>
            <a:r>
              <a:rPr lang="fr-FR" dirty="0"/>
              <a:t> about a</a:t>
            </a:r>
            <a:r>
              <a:rPr lang="en-US" dirty="0" err="1"/>
              <a:t>bsurdity</a:t>
            </a:r>
            <a:r>
              <a:rPr lang="en-US" dirty="0"/>
              <a:t> in sport: </a:t>
            </a:r>
          </a:p>
          <a:p>
            <a:pPr marL="158750" indent="0">
              <a:buNone/>
            </a:pPr>
            <a:r>
              <a:rPr lang="en-US" dirty="0"/>
              <a:t>- each federation has its own rhythm; </a:t>
            </a:r>
          </a:p>
          <a:p>
            <a:pPr marL="158750" indent="0">
              <a:buNone/>
            </a:pPr>
            <a:r>
              <a:rPr lang="en-US" dirty="0"/>
              <a:t>- outside federations, everyone asks for what they want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234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D8D56F-AC36-B5B9-C038-D064CD80E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C6CA4C-D6B9-BF5A-34B8-DD355FD9F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4" indent="0" algn="ctr">
              <a:buNone/>
              <a:defRPr sz="1801"/>
            </a:lvl3pPr>
            <a:lvl4pPr marL="1371531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14E47F-6CBA-87F2-5DCA-35F51E39D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46BDEB-F5A9-D70D-D2F1-827897C3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FD4769-F5AC-4C1F-5619-AA4A9C5A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21324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96B203-8B61-3853-9B9C-6A4ADB903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79A24B-2402-A49B-04C5-080B800AD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A2C705-A785-1DFC-6F3F-D347B5C8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A4E11B-B21F-EAA2-0926-1E7FE5D3E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0842D2-BF32-9AD1-6926-29ECE26A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97924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404169D-7D88-D24C-9982-0C60A21206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0E53E6-FAED-C3BE-38E0-BA1716DE8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E4D4AE-776D-D873-B604-D43D9E122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222E6F-AA66-616D-6AF9-25C7D79A5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1B040B-5F27-8737-2717-35019D44A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39591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3" name="Google Shape;1153;p23"/>
          <p:cNvSpPr txBox="1">
            <a:spLocks noGrp="1"/>
          </p:cNvSpPr>
          <p:nvPr>
            <p:ph type="subTitle" idx="1"/>
          </p:nvPr>
        </p:nvSpPr>
        <p:spPr>
          <a:xfrm>
            <a:off x="1148568" y="3648300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4" name="Google Shape;1154;p23"/>
          <p:cNvSpPr txBox="1">
            <a:spLocks noGrp="1"/>
          </p:cNvSpPr>
          <p:nvPr>
            <p:ph type="subTitle" idx="2"/>
          </p:nvPr>
        </p:nvSpPr>
        <p:spPr>
          <a:xfrm>
            <a:off x="4645801" y="4562700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5" name="Google Shape;1155;p23"/>
          <p:cNvSpPr txBox="1">
            <a:spLocks noGrp="1"/>
          </p:cNvSpPr>
          <p:nvPr>
            <p:ph type="subTitle" idx="3"/>
          </p:nvPr>
        </p:nvSpPr>
        <p:spPr>
          <a:xfrm>
            <a:off x="8143033" y="3648300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6" name="Google Shape;1156;p23"/>
          <p:cNvSpPr txBox="1">
            <a:spLocks noGrp="1"/>
          </p:cNvSpPr>
          <p:nvPr>
            <p:ph type="subTitle" idx="4"/>
          </p:nvPr>
        </p:nvSpPr>
        <p:spPr>
          <a:xfrm>
            <a:off x="1148568" y="3230667"/>
            <a:ext cx="29004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2400"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1157" name="Google Shape;1157;p23"/>
          <p:cNvSpPr txBox="1">
            <a:spLocks noGrp="1"/>
          </p:cNvSpPr>
          <p:nvPr>
            <p:ph type="subTitle" idx="5"/>
          </p:nvPr>
        </p:nvSpPr>
        <p:spPr>
          <a:xfrm>
            <a:off x="4645796" y="4145067"/>
            <a:ext cx="29004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2400"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1158" name="Google Shape;1158;p23"/>
          <p:cNvSpPr txBox="1">
            <a:spLocks noGrp="1"/>
          </p:cNvSpPr>
          <p:nvPr>
            <p:ph type="subTitle" idx="6"/>
          </p:nvPr>
        </p:nvSpPr>
        <p:spPr>
          <a:xfrm>
            <a:off x="8143033" y="3230667"/>
            <a:ext cx="29004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2400"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chivo"/>
              <a:buNone/>
              <a:defRPr sz="3467" b="1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0882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1"/>
          <p:cNvSpPr txBox="1">
            <a:spLocks noGrp="1"/>
          </p:cNvSpPr>
          <p:nvPr>
            <p:ph type="title" hasCustomPrompt="1"/>
          </p:nvPr>
        </p:nvSpPr>
        <p:spPr>
          <a:xfrm>
            <a:off x="3107401" y="2529551"/>
            <a:ext cx="5977200" cy="13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628" name="Google Shape;628;p11"/>
          <p:cNvSpPr txBox="1">
            <a:spLocks noGrp="1"/>
          </p:cNvSpPr>
          <p:nvPr>
            <p:ph type="subTitle" idx="1"/>
          </p:nvPr>
        </p:nvSpPr>
        <p:spPr>
          <a:xfrm>
            <a:off x="3107401" y="3840851"/>
            <a:ext cx="5977200" cy="487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334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430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BD349-6698-FB2C-7F8C-8FC7BB2E8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0FF631-C7CD-05DA-B2B7-D48786F42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7D7DF1-0AB3-53C0-2E90-E695B000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909E99-F9F5-4DEF-B260-38C03477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9529EC-5FC2-11A5-8C42-D2CFEE405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18387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65AA3F-1AF5-025B-B255-6BA3C95C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109E3E-963A-6076-C90E-F29C9B2E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54" indent="0">
              <a:buNone/>
              <a:defRPr sz="1801">
                <a:solidFill>
                  <a:schemeClr val="tx1">
                    <a:tint val="82000"/>
                  </a:schemeClr>
                </a:solidFill>
              </a:defRPr>
            </a:lvl3pPr>
            <a:lvl4pPr marL="13715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0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4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076DB3-6BB2-C3A4-C459-D3E8B79B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E673BB-290C-6C81-9251-7E2C7AC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38D887-DAC1-70BB-87D5-40465DC48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94794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6F032-0B81-AB61-26EC-F15B7E9C2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9454E4-BBFE-0E37-49D0-CFEC171FE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4"/>
            <a:ext cx="5181600" cy="435133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151DFE-7166-BF19-A952-823AF2F93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600" cy="435133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3F9C1E5-2D7E-75EF-12BA-7532F570C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82DA8F-BD49-A245-209C-E56B885D6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27FF87-93A3-2603-EBFA-8D9DEE1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08819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42988A-0A0C-9AD5-135B-1D7997DCF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81089D-F4B2-922B-11FC-DB5039162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1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66030A-6965-8994-DD13-D7FFE600B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F334CA0-D8B3-02AF-EC9D-19492D1DDE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1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0B96035-686C-88ED-558F-CA781D1F4D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7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F213673-2750-E89C-189B-7FE52386E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CA69F58-5146-EBC3-EB73-05ADDCBF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13B3FC4-6461-0452-67D2-45E2618F0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4970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E90114-3615-7E1E-1FC4-041AA810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6513865-D329-2C27-B04C-64EAE4E1F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DF50065-8835-B921-34FE-E7D690D01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B05218-7D19-48FB-3B69-D4B62697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17104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38A1285-D03B-98C7-7F12-7C01FDD30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2A4D62-3FD4-CCED-D949-1D8B140D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208F53-34F4-B166-C5AC-E12D23246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7036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7DC37-2B0A-BE4B-9F10-4A983B85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EE08A7-BF6D-278B-A3F9-6F9B5D5B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4D5C7F-B0F0-35BF-316E-4F59E3DCC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2"/>
            <a:ext cx="39322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1"/>
            </a:lvl2pPr>
            <a:lvl3pPr marL="914354" indent="0">
              <a:buNone/>
              <a:defRPr sz="1200"/>
            </a:lvl3pPr>
            <a:lvl4pPr marL="1371531" indent="0">
              <a:buNone/>
              <a:defRPr sz="1001"/>
            </a:lvl4pPr>
            <a:lvl5pPr marL="1828709" indent="0">
              <a:buNone/>
              <a:defRPr sz="1001"/>
            </a:lvl5pPr>
            <a:lvl6pPr marL="2285886" indent="0">
              <a:buNone/>
              <a:defRPr sz="1001"/>
            </a:lvl6pPr>
            <a:lvl7pPr marL="2743063" indent="0">
              <a:buNone/>
              <a:defRPr sz="1001"/>
            </a:lvl7pPr>
            <a:lvl8pPr marL="3200240" indent="0">
              <a:buNone/>
              <a:defRPr sz="1001"/>
            </a:lvl8pPr>
            <a:lvl9pPr marL="3657417" indent="0">
              <a:buNone/>
              <a:defRPr sz="100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27FEB8-AFA4-09A9-BA9F-C99A19655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8F70DE-A7EC-2325-54BC-63672EB6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CC83F8-18DB-35B3-F23A-70DD3EC6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93123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81F1DC-E873-47B4-2A64-2F0001D8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2ADDBB-904D-56A9-7131-6D31AA437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A6DD67-5C2D-6CDE-467F-6B1DDF780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2"/>
            <a:ext cx="39322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1"/>
            </a:lvl2pPr>
            <a:lvl3pPr marL="914354" indent="0">
              <a:buNone/>
              <a:defRPr sz="1200"/>
            </a:lvl3pPr>
            <a:lvl4pPr marL="1371531" indent="0">
              <a:buNone/>
              <a:defRPr sz="1001"/>
            </a:lvl4pPr>
            <a:lvl5pPr marL="1828709" indent="0">
              <a:buNone/>
              <a:defRPr sz="1001"/>
            </a:lvl5pPr>
            <a:lvl6pPr marL="2285886" indent="0">
              <a:buNone/>
              <a:defRPr sz="1001"/>
            </a:lvl6pPr>
            <a:lvl7pPr marL="2743063" indent="0">
              <a:buNone/>
              <a:defRPr sz="1001"/>
            </a:lvl7pPr>
            <a:lvl8pPr marL="3200240" indent="0">
              <a:buNone/>
              <a:defRPr sz="1001"/>
            </a:lvl8pPr>
            <a:lvl9pPr marL="3657417" indent="0">
              <a:buNone/>
              <a:defRPr sz="100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24F429-2457-60E9-F768-DF5A7E934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1880B6-DCF4-A6CE-0BD9-804DA374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65A37F-416F-F3FB-AAF7-DA66CB4EE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7286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829B945-8D70-696C-2F49-949262B3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D112FA-99E1-5815-134D-57D66329E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D884D7-CB70-46DF-CCD7-2E50E93527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F486F2-9ED4-E141-AD5C-B19EDBE38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A9CFCE-C78A-5BAD-3C89-DF7CD1F16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0C1C9B-F3AC-48A4-A20E-FF9E1DBF1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27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  <p:sldLayoutId id="2147483675" r:id="rId13"/>
    <p:sldLayoutId id="2147483676" r:id="rId14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7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1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7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35"/>
          <p:cNvSpPr/>
          <p:nvPr/>
        </p:nvSpPr>
        <p:spPr>
          <a:xfrm rot="-5400000">
            <a:off x="12399253" y="2078825"/>
            <a:ext cx="162044" cy="141139"/>
          </a:xfrm>
          <a:custGeom>
            <a:avLst/>
            <a:gdLst/>
            <a:ahLst/>
            <a:cxnLst/>
            <a:rect l="l" t="t" r="r" b="b"/>
            <a:pathLst>
              <a:path w="7736" h="6738" extrusionOk="0">
                <a:moveTo>
                  <a:pt x="1937" y="1"/>
                </a:moveTo>
                <a:lnTo>
                  <a:pt x="0" y="3369"/>
                </a:lnTo>
                <a:lnTo>
                  <a:pt x="1937" y="6738"/>
                </a:lnTo>
                <a:lnTo>
                  <a:pt x="5804" y="6738"/>
                </a:lnTo>
                <a:lnTo>
                  <a:pt x="7736" y="3369"/>
                </a:lnTo>
                <a:lnTo>
                  <a:pt x="5804" y="1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lang="en-GB" sz="2400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16406241-9EEC-42E2-981F-EC6E6117B4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1530" y="3676350"/>
            <a:ext cx="8448939" cy="2787408"/>
          </a:xfrm>
        </p:spPr>
        <p:txBody>
          <a:bodyPr>
            <a:noAutofit/>
          </a:bodyPr>
          <a:lstStyle/>
          <a:p>
            <a:r>
              <a:rPr lang="en-GB" sz="2800" b="1" dirty="0"/>
              <a:t>Isabelle Cibois-Honnorat</a:t>
            </a:r>
          </a:p>
          <a:p>
            <a:r>
              <a:rPr lang="fr-FR" dirty="0"/>
              <a:t>Michaël ROCHOY</a:t>
            </a:r>
          </a:p>
          <a:p>
            <a:r>
              <a:rPr lang="fr-FR" dirty="0"/>
              <a:t>Cyril BEGUE </a:t>
            </a:r>
            <a:br>
              <a:rPr lang="fr-FR" sz="2000" dirty="0"/>
            </a:br>
            <a:r>
              <a:rPr lang="fr-FR" dirty="0"/>
              <a:t>Sylvain BOUQUET</a:t>
            </a:r>
            <a:br>
              <a:rPr lang="fr-FR" sz="2000" dirty="0"/>
            </a:br>
            <a:r>
              <a:rPr lang="fr-FR" dirty="0" err="1"/>
              <a:t>Modson</a:t>
            </a:r>
            <a:r>
              <a:rPr lang="fr-FR" dirty="0"/>
              <a:t> Idriss TAVAZE</a:t>
            </a:r>
            <a:br>
              <a:rPr lang="fr-FR" sz="2000" dirty="0"/>
            </a:br>
            <a:r>
              <a:rPr lang="fr-FR" dirty="0"/>
              <a:t>Paul FRAPPÉ </a:t>
            </a:r>
            <a:br>
              <a:rPr lang="fr-FR" sz="2000" dirty="0"/>
            </a:br>
            <a:r>
              <a:rPr lang="fr-FR" dirty="0"/>
              <a:t>Raphaël DACHICOURT</a:t>
            </a:r>
            <a:endParaRPr lang="en-GB" sz="2133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B4215B1-D584-BFE0-1341-37522D588978}"/>
              </a:ext>
            </a:extLst>
          </p:cNvPr>
          <p:cNvSpPr txBox="1"/>
          <p:nvPr/>
        </p:nvSpPr>
        <p:spPr>
          <a:xfrm>
            <a:off x="1390881" y="2105561"/>
            <a:ext cx="941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GB" sz="8000" noProof="0" dirty="0"/>
              <a:t>Absurd certificates</a:t>
            </a:r>
            <a:endParaRPr lang="en-GB" sz="7200" b="1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pic>
        <p:nvPicPr>
          <p:cNvPr id="2" name="Picture 2" descr="annonce logo cmg">
            <a:extLst>
              <a:ext uri="{FF2B5EF4-FFF2-40B4-BE49-F238E27FC236}">
                <a16:creationId xmlns:a16="http://schemas.microsoft.com/office/drawing/2014/main" id="{E3D1622C-60E1-A330-9373-32088E2E8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69" y="5447421"/>
            <a:ext cx="1888708" cy="109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835507F-7389-5390-DCDB-237A70F1F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290" y="394242"/>
            <a:ext cx="3973417" cy="156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2DE3907-32F9-A2EC-E320-A5666725F001}"/>
              </a:ext>
            </a:extLst>
          </p:cNvPr>
          <p:cNvSpPr txBox="1">
            <a:spLocks/>
          </p:cNvSpPr>
          <p:nvPr/>
        </p:nvSpPr>
        <p:spPr>
          <a:xfrm>
            <a:off x="8515293" y="6277400"/>
            <a:ext cx="4047744" cy="5309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7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1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3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7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Artworks by SANAGA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A513B9-1A2D-EC35-F755-DDBD9F788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Perspectives: contacts </a:t>
            </a:r>
            <a:r>
              <a:rPr lang="fr-FR" dirty="0" err="1"/>
              <a:t>with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9D50A5-2053-5ADA-B07B-18DE7498E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6505574" cy="4351339"/>
          </a:xfrm>
        </p:spPr>
        <p:txBody>
          <a:bodyPr>
            <a:normAutofit/>
          </a:bodyPr>
          <a:lstStyle/>
          <a:p>
            <a:r>
              <a:rPr lang="fr-FR" dirty="0"/>
              <a:t>Town halls  </a:t>
            </a:r>
          </a:p>
          <a:p>
            <a:r>
              <a:rPr lang="fr-FR" dirty="0" err="1"/>
              <a:t>Schools</a:t>
            </a:r>
            <a:r>
              <a:rPr lang="fr-FR" dirty="0"/>
              <a:t>  </a:t>
            </a:r>
          </a:p>
          <a:p>
            <a:r>
              <a:rPr lang="fr-FR" dirty="0" err="1"/>
              <a:t>Insurers</a:t>
            </a:r>
            <a:r>
              <a:rPr lang="fr-FR" dirty="0"/>
              <a:t>  </a:t>
            </a:r>
          </a:p>
          <a:p>
            <a:r>
              <a:rPr lang="fr-FR" dirty="0"/>
              <a:t>Sports clubs 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 </a:t>
            </a:r>
            <a:r>
              <a:rPr lang="fr-FR" dirty="0" err="1"/>
              <a:t>month</a:t>
            </a:r>
            <a:r>
              <a:rPr lang="fr-FR" dirty="0"/>
              <a:t> </a:t>
            </a:r>
            <a:r>
              <a:rPr lang="fr-FR" dirty="0" err="1"/>
              <a:t>dedicated</a:t>
            </a:r>
            <a:r>
              <a:rPr lang="fr-FR" dirty="0"/>
              <a:t> </a:t>
            </a:r>
            <a:r>
              <a:rPr lang="fr-FR" dirty="0" err="1"/>
              <a:t>each</a:t>
            </a:r>
            <a:r>
              <a:rPr lang="fr-FR" dirty="0"/>
              <a:t> </a:t>
            </a:r>
            <a:r>
              <a:rPr lang="fr-FR" dirty="0" err="1"/>
              <a:t>year</a:t>
            </a:r>
            <a:r>
              <a:rPr lang="fr-FR" dirty="0"/>
              <a:t> to </a:t>
            </a:r>
            <a:r>
              <a:rPr lang="fr-FR" dirty="0" err="1"/>
              <a:t>combating</a:t>
            </a:r>
            <a:r>
              <a:rPr lang="fr-FR" dirty="0"/>
              <a:t> </a:t>
            </a:r>
            <a:r>
              <a:rPr lang="fr-FR" dirty="0" err="1"/>
              <a:t>absurd</a:t>
            </a:r>
            <a:r>
              <a:rPr lang="fr-FR" dirty="0"/>
              <a:t> </a:t>
            </a:r>
            <a:r>
              <a:rPr lang="fr-FR" dirty="0" err="1"/>
              <a:t>certificates</a:t>
            </a:r>
            <a:r>
              <a:rPr lang="fr-FR" dirty="0"/>
              <a:t>: </a:t>
            </a:r>
            <a:r>
              <a:rPr lang="fr-FR" b="1" dirty="0" err="1"/>
              <a:t>Purple</a:t>
            </a:r>
            <a:r>
              <a:rPr lang="fr-FR" b="1" dirty="0"/>
              <a:t> </a:t>
            </a:r>
            <a:r>
              <a:rPr lang="fr-FR" b="1" dirty="0" err="1"/>
              <a:t>September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A8046A-A241-F6D3-B4A8-4A0AF9A02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10</a:t>
            </a:fld>
            <a:endParaRPr lang="fr-FR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8A57C40-95FE-A754-2FF5-F5029C26B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-10096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3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30B9FA4-77F3-17C5-13A1-33CBF1CB7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11</a:t>
            </a:fld>
            <a:endParaRPr lang="fr-FR"/>
          </a:p>
        </p:txBody>
      </p:sp>
      <p:pic>
        <p:nvPicPr>
          <p:cNvPr id="1028" name="Picture 4" descr="Profile for Et un &quot;merci&quot; ça t'écorcherait la gueule ?">
            <a:extLst>
              <a:ext uri="{FF2B5EF4-FFF2-40B4-BE49-F238E27FC236}">
                <a16:creationId xmlns:a16="http://schemas.microsoft.com/office/drawing/2014/main" id="{4E3FF009-D266-B3AB-CA7B-9AC58CA4B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96" y="818467"/>
            <a:ext cx="10799504" cy="515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82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376361-60A5-997A-0434-1492A97AA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noProof="0" dirty="0"/>
              <a:t>Starting with Netherlands - 2004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DE68AE-6BD9-9B62-8534-DFD823CDA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28" y="1605491"/>
            <a:ext cx="8746411" cy="4351339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1A0F9F-9413-82C3-BD76-1ED4E4CC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50C1C9B-F3AC-48A4-A20E-FF9E1DBF1469}" type="slidenum">
              <a:rPr lang="en-GB" noProof="0" smtClean="0"/>
              <a:pPr>
                <a:spcAft>
                  <a:spcPts val="600"/>
                </a:spcAft>
              </a:pPr>
              <a:t>2</a:t>
            </a:fld>
            <a:endParaRPr lang="en-GB" noProof="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6C3D51-CE4F-C618-A03A-0F8309340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528" y="2210241"/>
            <a:ext cx="8746411" cy="38159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12328CC-A085-C67C-A7AC-0526977B8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2793" y="1690688"/>
            <a:ext cx="6083613" cy="30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6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CD869-BA00-533A-125D-F3B1CCBFB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175C0A-D0D5-6454-2014-B84AF7FD6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noProof="0" dirty="0"/>
              <a:t>Going on with Belgium - 2022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D05EB6-ED5E-99A5-6CF9-39E26289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50C1C9B-F3AC-48A4-A20E-FF9E1DBF1469}" type="slidenum">
              <a:rPr lang="en-GB" noProof="0" smtClean="0"/>
              <a:pPr>
                <a:spcAft>
                  <a:spcPts val="600"/>
                </a:spcAft>
              </a:pPr>
              <a:t>3</a:t>
            </a:fld>
            <a:endParaRPr lang="en-GB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D4A85F-6910-3027-B99A-A633DCD06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77" y="5175164"/>
            <a:ext cx="11602046" cy="16828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B9EC08-8537-0D92-15AE-8EB88C9B2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630" y="1614488"/>
            <a:ext cx="8149571" cy="391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3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22FEE-CD6B-6B0F-E3CC-AFC9D1971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Then in France - 2023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EFBD11-C836-D612-2228-58223C5D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en-GB" noProof="0" smtClean="0"/>
              <a:t>4</a:t>
            </a:fld>
            <a:endParaRPr lang="en-GB" noProof="0" dirty="0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C47BA2B-A805-7C71-407D-A540151434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384030"/>
              </p:ext>
            </p:extLst>
          </p:nvPr>
        </p:nvGraphicFramePr>
        <p:xfrm>
          <a:off x="240441" y="1942093"/>
          <a:ext cx="5643289" cy="3742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BF6A0895-D24D-3A59-419B-09E0C0706D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6885542"/>
              </p:ext>
            </p:extLst>
          </p:nvPr>
        </p:nvGraphicFramePr>
        <p:xfrm>
          <a:off x="5883729" y="1942092"/>
          <a:ext cx="6096000" cy="416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4">
            <a:extLst>
              <a:ext uri="{FF2B5EF4-FFF2-40B4-BE49-F238E27FC236}">
                <a16:creationId xmlns:a16="http://schemas.microsoft.com/office/drawing/2014/main" id="{9061B4DC-D34A-5DDC-DD84-F74F8769E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12" y="243033"/>
            <a:ext cx="3973417" cy="156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4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48"/>
          <p:cNvSpPr txBox="1">
            <a:spLocks noGrp="1"/>
          </p:cNvSpPr>
          <p:nvPr>
            <p:ph type="title"/>
          </p:nvPr>
        </p:nvSpPr>
        <p:spPr>
          <a:xfrm>
            <a:off x="960000" y="385633"/>
            <a:ext cx="10660500" cy="16070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GB" noProof="0" dirty="0"/>
              <a:t>Collaborative project with medical association "Ordre des </a:t>
            </a:r>
            <a:r>
              <a:rPr lang="en-GB" noProof="0" dirty="0" err="1"/>
              <a:t>médecins</a:t>
            </a:r>
            <a:r>
              <a:rPr lang="en-GB" noProof="0" dirty="0"/>
              <a:t>" </a:t>
            </a:r>
            <a:r>
              <a:rPr lang="en-GB" noProof="0" dirty="0" err="1"/>
              <a:t>OdM</a:t>
            </a:r>
            <a:r>
              <a:rPr lang="en-GB" noProof="0" dirty="0"/>
              <a:t>  </a:t>
            </a:r>
            <a:endParaRPr lang="en-GB" noProof="0" dirty="0">
              <a:latin typeface="+mn-lt"/>
            </a:endParaRPr>
          </a:p>
        </p:txBody>
      </p:sp>
      <p:sp>
        <p:nvSpPr>
          <p:cNvPr id="1999" name="Google Shape;1999;p48"/>
          <p:cNvSpPr txBox="1">
            <a:spLocks noGrp="1"/>
          </p:cNvSpPr>
          <p:nvPr>
            <p:ph type="subTitle" idx="1"/>
          </p:nvPr>
        </p:nvSpPr>
        <p:spPr>
          <a:xfrm>
            <a:off x="827851" y="4289856"/>
            <a:ext cx="4541481" cy="186453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-GB" sz="2400" b="1" noProof="0" dirty="0"/>
              <a:t>Identify and describe</a:t>
            </a:r>
          </a:p>
          <a:p>
            <a:pPr marL="0" indent="0"/>
            <a:r>
              <a:rPr lang="en-GB" sz="2400" b="1" noProof="0" dirty="0"/>
              <a:t>requests received</a:t>
            </a:r>
            <a:endParaRPr lang="en-GB" sz="2400" noProof="0" dirty="0"/>
          </a:p>
        </p:txBody>
      </p:sp>
      <p:sp>
        <p:nvSpPr>
          <p:cNvPr id="2001" name="Google Shape;2001;p48"/>
          <p:cNvSpPr txBox="1">
            <a:spLocks noGrp="1"/>
          </p:cNvSpPr>
          <p:nvPr>
            <p:ph type="subTitle" idx="2"/>
          </p:nvPr>
        </p:nvSpPr>
        <p:spPr>
          <a:xfrm>
            <a:off x="6650785" y="5265174"/>
            <a:ext cx="5074608" cy="141058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-GB" sz="2400" b="1" noProof="0" dirty="0"/>
              <a:t>Respond individually to abusive applicants with a letter from the Departmental </a:t>
            </a:r>
            <a:r>
              <a:rPr lang="en-GB" sz="2400" b="1" noProof="0" dirty="0" err="1"/>
              <a:t>OdM</a:t>
            </a:r>
            <a:r>
              <a:rPr lang="en-GB" sz="2400" b="1" noProof="0" dirty="0"/>
              <a:t> president</a:t>
            </a:r>
          </a:p>
        </p:txBody>
      </p:sp>
      <p:pic>
        <p:nvPicPr>
          <p:cNvPr id="3" name="Image 2" descr="Une image contenant dessin, croquis, clipart, illustration&#10;&#10;Description générée automatiquement">
            <a:extLst>
              <a:ext uri="{FF2B5EF4-FFF2-40B4-BE49-F238E27FC236}">
                <a16:creationId xmlns:a16="http://schemas.microsoft.com/office/drawing/2014/main" id="{F0E9718A-5094-18C7-C027-03220B20E0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99"/>
          <a:stretch/>
        </p:blipFill>
        <p:spPr>
          <a:xfrm>
            <a:off x="907809" y="1967293"/>
            <a:ext cx="4633408" cy="33739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4B309CA0-0A13-CD96-BF27-9362D6A33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890" y="1592826"/>
            <a:ext cx="4061964" cy="36723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document&#10;&#10;Description générée automatiquement">
            <a:extLst>
              <a:ext uri="{FF2B5EF4-FFF2-40B4-BE49-F238E27FC236}">
                <a16:creationId xmlns:a16="http://schemas.microsoft.com/office/drawing/2014/main" id="{BE7AEED0-1883-7AA2-2F19-FDF975660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732" y="1691580"/>
            <a:ext cx="3896679" cy="50348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ED080FA-7154-10E0-3D0C-761AC8C2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96" y="366017"/>
            <a:ext cx="9706562" cy="1325563"/>
          </a:xfrm>
        </p:spPr>
        <p:txBody>
          <a:bodyPr>
            <a:noAutofit/>
          </a:bodyPr>
          <a:lstStyle/>
          <a:p>
            <a:pPr algn="l"/>
            <a:r>
              <a:rPr lang="en-GB" sz="4000" noProof="0" dirty="0" err="1"/>
              <a:t>Multicenter</a:t>
            </a:r>
            <a:r>
              <a:rPr lang="en-GB" sz="4000" noProof="0" dirty="0"/>
              <a:t> descriptive study </a:t>
            </a:r>
            <a:r>
              <a:rPr lang="en-GB" sz="4000" noProof="0" dirty="0">
                <a:latin typeface="+mn-lt"/>
              </a:rPr>
              <a:t> </a:t>
            </a:r>
            <a:br>
              <a:rPr lang="en-GB" sz="4000" noProof="0" dirty="0">
                <a:latin typeface="+mn-lt"/>
              </a:rPr>
            </a:br>
            <a:r>
              <a:rPr lang="en-GB" sz="4000" noProof="0" dirty="0">
                <a:latin typeface="+mn-lt"/>
              </a:rPr>
              <a:t>(July 8th – October 15th 2023)</a:t>
            </a:r>
            <a:endParaRPr lang="en-GB" sz="4000" noProof="0" dirty="0"/>
          </a:p>
        </p:txBody>
      </p:sp>
      <p:pic>
        <p:nvPicPr>
          <p:cNvPr id="4" name="Image 3" descr="Une image contenant carte, texte, diagramme&#10;&#10;Le contenu généré par l’IA peut être incorrect.">
            <a:extLst>
              <a:ext uri="{FF2B5EF4-FFF2-40B4-BE49-F238E27FC236}">
                <a16:creationId xmlns:a16="http://schemas.microsoft.com/office/drawing/2014/main" id="{87447AE7-567C-AC69-9C82-88750277A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" t="8157" r="2281" b="2778"/>
          <a:stretch>
            <a:fillRect/>
          </a:stretch>
        </p:blipFill>
        <p:spPr>
          <a:xfrm>
            <a:off x="6325488" y="1494276"/>
            <a:ext cx="5739512" cy="529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92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p56"/>
          <p:cNvSpPr txBox="1">
            <a:spLocks noGrp="1"/>
          </p:cNvSpPr>
          <p:nvPr>
            <p:ph type="title"/>
          </p:nvPr>
        </p:nvSpPr>
        <p:spPr>
          <a:xfrm>
            <a:off x="693300" y="402419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-GB" noProof="0" dirty="0">
                <a:latin typeface="+mn-lt"/>
              </a:rPr>
              <a:t>Results : </a:t>
            </a:r>
            <a:r>
              <a:rPr lang="en-GB" noProof="0" dirty="0"/>
              <a:t>203 complaints, from 103 doctors</a:t>
            </a:r>
            <a:endParaRPr lang="en-GB" noProof="0" dirty="0">
              <a:latin typeface="+mn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4665B2-907B-5374-6E46-FDC64D1C7BC3}"/>
              </a:ext>
            </a:extLst>
          </p:cNvPr>
          <p:cNvSpPr txBox="1"/>
          <p:nvPr/>
        </p:nvSpPr>
        <p:spPr>
          <a:xfrm>
            <a:off x="1031616" y="1837357"/>
            <a:ext cx="102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sz="2400" noProof="0" dirty="0">
                <a:solidFill>
                  <a:prstClr val="black"/>
                </a:solidFill>
                <a:latin typeface="Aptos" panose="02110004020202020204"/>
              </a:rPr>
              <a:t>53</a:t>
            </a:r>
          </a:p>
        </p:txBody>
      </p:sp>
      <p:grpSp>
        <p:nvGrpSpPr>
          <p:cNvPr id="5" name="Google Shape;10355;p76">
            <a:extLst>
              <a:ext uri="{FF2B5EF4-FFF2-40B4-BE49-F238E27FC236}">
                <a16:creationId xmlns:a16="http://schemas.microsoft.com/office/drawing/2014/main" id="{F41296FC-71BD-E9B7-BBBC-F27D37395FDE}"/>
              </a:ext>
            </a:extLst>
          </p:cNvPr>
          <p:cNvGrpSpPr/>
          <p:nvPr/>
        </p:nvGrpSpPr>
        <p:grpSpPr>
          <a:xfrm>
            <a:off x="3118987" y="1712325"/>
            <a:ext cx="605128" cy="677027"/>
            <a:chOff x="6974158" y="2789537"/>
            <a:chExt cx="255247" cy="327458"/>
          </a:xfrm>
        </p:grpSpPr>
        <p:sp>
          <p:nvSpPr>
            <p:cNvPr id="6" name="Google Shape;10356;p76">
              <a:extLst>
                <a:ext uri="{FF2B5EF4-FFF2-40B4-BE49-F238E27FC236}">
                  <a16:creationId xmlns:a16="http://schemas.microsoft.com/office/drawing/2014/main" id="{0906296B-35CF-63A1-4D96-1AE293DEA48D}"/>
                </a:ext>
              </a:extLst>
            </p:cNvPr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7" name="Google Shape;10357;p76">
              <a:extLst>
                <a:ext uri="{FF2B5EF4-FFF2-40B4-BE49-F238E27FC236}">
                  <a16:creationId xmlns:a16="http://schemas.microsoft.com/office/drawing/2014/main" id="{48B640B8-374F-F81B-44E1-8A18D0E155F6}"/>
                </a:ext>
              </a:extLst>
            </p:cNvPr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8" name="Google Shape;10358;p76">
              <a:extLst>
                <a:ext uri="{FF2B5EF4-FFF2-40B4-BE49-F238E27FC236}">
                  <a16:creationId xmlns:a16="http://schemas.microsoft.com/office/drawing/2014/main" id="{BE7B1226-4B37-90AC-1A92-9B295D703F94}"/>
                </a:ext>
              </a:extLst>
            </p:cNvPr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9" name="Google Shape;10359;p76">
              <a:extLst>
                <a:ext uri="{FF2B5EF4-FFF2-40B4-BE49-F238E27FC236}">
                  <a16:creationId xmlns:a16="http://schemas.microsoft.com/office/drawing/2014/main" id="{D4B1B60C-9A92-99AE-39FF-4F663B6A66E0}"/>
                </a:ext>
              </a:extLst>
            </p:cNvPr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0" name="Google Shape;10360;p76">
              <a:extLst>
                <a:ext uri="{FF2B5EF4-FFF2-40B4-BE49-F238E27FC236}">
                  <a16:creationId xmlns:a16="http://schemas.microsoft.com/office/drawing/2014/main" id="{8D8D551B-73D6-AB75-33B1-A95B331A2A1B}"/>
                </a:ext>
              </a:extLst>
            </p:cNvPr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1" name="Google Shape;10361;p76">
              <a:extLst>
                <a:ext uri="{FF2B5EF4-FFF2-40B4-BE49-F238E27FC236}">
                  <a16:creationId xmlns:a16="http://schemas.microsoft.com/office/drawing/2014/main" id="{FD108F3B-A861-0FAC-E998-1DF1E5DFFC94}"/>
                </a:ext>
              </a:extLst>
            </p:cNvPr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2" name="Google Shape;10362;p76">
            <a:extLst>
              <a:ext uri="{FF2B5EF4-FFF2-40B4-BE49-F238E27FC236}">
                <a16:creationId xmlns:a16="http://schemas.microsoft.com/office/drawing/2014/main" id="{2258A73E-8D72-F03B-3CC8-5FE4CC48C535}"/>
              </a:ext>
            </a:extLst>
          </p:cNvPr>
          <p:cNvGrpSpPr/>
          <p:nvPr/>
        </p:nvGrpSpPr>
        <p:grpSpPr>
          <a:xfrm>
            <a:off x="431651" y="1700813"/>
            <a:ext cx="579155" cy="674661"/>
            <a:chOff x="7530697" y="2790299"/>
            <a:chExt cx="244291" cy="326314"/>
          </a:xfrm>
        </p:grpSpPr>
        <p:sp>
          <p:nvSpPr>
            <p:cNvPr id="13" name="Google Shape;10363;p76">
              <a:extLst>
                <a:ext uri="{FF2B5EF4-FFF2-40B4-BE49-F238E27FC236}">
                  <a16:creationId xmlns:a16="http://schemas.microsoft.com/office/drawing/2014/main" id="{2412D6AD-8367-B4B3-7ADD-91D1BFD8BF0E}"/>
                </a:ext>
              </a:extLst>
            </p:cNvPr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4" name="Google Shape;10364;p76">
              <a:extLst>
                <a:ext uri="{FF2B5EF4-FFF2-40B4-BE49-F238E27FC236}">
                  <a16:creationId xmlns:a16="http://schemas.microsoft.com/office/drawing/2014/main" id="{69BC804A-9466-600A-C84F-E6D5F616FCCB}"/>
                </a:ext>
              </a:extLst>
            </p:cNvPr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5" name="Google Shape;10365;p76">
              <a:extLst>
                <a:ext uri="{FF2B5EF4-FFF2-40B4-BE49-F238E27FC236}">
                  <a16:creationId xmlns:a16="http://schemas.microsoft.com/office/drawing/2014/main" id="{761E98E0-7667-DEA3-1DAB-E1D94C71AADE}"/>
                </a:ext>
              </a:extLst>
            </p:cNvPr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6" name="Google Shape;10366;p76">
              <a:extLst>
                <a:ext uri="{FF2B5EF4-FFF2-40B4-BE49-F238E27FC236}">
                  <a16:creationId xmlns:a16="http://schemas.microsoft.com/office/drawing/2014/main" id="{A371BA86-35F1-E6E4-E7D5-662F10B94DFA}"/>
                </a:ext>
              </a:extLst>
            </p:cNvPr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7" name="Google Shape;10367;p76">
              <a:extLst>
                <a:ext uri="{FF2B5EF4-FFF2-40B4-BE49-F238E27FC236}">
                  <a16:creationId xmlns:a16="http://schemas.microsoft.com/office/drawing/2014/main" id="{9287E95E-B453-D0E6-973D-3340B4E530AA}"/>
                </a:ext>
              </a:extLst>
            </p:cNvPr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8" name="Google Shape;10368;p76">
              <a:extLst>
                <a:ext uri="{FF2B5EF4-FFF2-40B4-BE49-F238E27FC236}">
                  <a16:creationId xmlns:a16="http://schemas.microsoft.com/office/drawing/2014/main" id="{5A67CF0D-B219-BCD5-6458-B65E57937C64}"/>
                </a:ext>
              </a:extLst>
            </p:cNvPr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lang="en-GB" sz="2400" noProof="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FFA301FC-D5DC-168F-1222-CE5454C27315}"/>
              </a:ext>
            </a:extLst>
          </p:cNvPr>
          <p:cNvSpPr txBox="1"/>
          <p:nvPr/>
        </p:nvSpPr>
        <p:spPr>
          <a:xfrm>
            <a:off x="3757997" y="1810178"/>
            <a:ext cx="102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sz="2400" noProof="0" dirty="0">
                <a:solidFill>
                  <a:prstClr val="black"/>
                </a:solidFill>
                <a:latin typeface="Aptos" panose="02110004020202020204"/>
              </a:rPr>
              <a:t>50</a:t>
            </a:r>
          </a:p>
        </p:txBody>
      </p:sp>
      <p:pic>
        <p:nvPicPr>
          <p:cNvPr id="22" name="Image 21" descr="Une image contenant dessin, dessin humoristique, illustration, clipart&#10;&#10;Description générée automatiquement">
            <a:extLst>
              <a:ext uri="{FF2B5EF4-FFF2-40B4-BE49-F238E27FC236}">
                <a16:creationId xmlns:a16="http://schemas.microsoft.com/office/drawing/2014/main" id="{3C8753D5-79D3-BD59-3DED-9F7D724236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49" t="18227" r="3659"/>
          <a:stretch>
            <a:fillRect/>
          </a:stretch>
        </p:blipFill>
        <p:spPr>
          <a:xfrm>
            <a:off x="378319" y="2924146"/>
            <a:ext cx="4229100" cy="3804825"/>
          </a:xfrm>
          <a:prstGeom prst="rect">
            <a:avLst/>
          </a:prstGeom>
        </p:spPr>
      </p:pic>
      <p:graphicFrame>
        <p:nvGraphicFramePr>
          <p:cNvPr id="23" name="Graphique 22">
            <a:extLst>
              <a:ext uri="{FF2B5EF4-FFF2-40B4-BE49-F238E27FC236}">
                <a16:creationId xmlns:a16="http://schemas.microsoft.com/office/drawing/2014/main" id="{71318803-BCF0-B1A6-94A0-063A242F17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654772"/>
              </p:ext>
            </p:extLst>
          </p:nvPr>
        </p:nvGraphicFramePr>
        <p:xfrm>
          <a:off x="4781045" y="1436605"/>
          <a:ext cx="6586714" cy="498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Google Shape;2167;p56">
            <a:extLst>
              <a:ext uri="{FF2B5EF4-FFF2-40B4-BE49-F238E27FC236}">
                <a16:creationId xmlns:a16="http://schemas.microsoft.com/office/drawing/2014/main" id="{AFBC717F-6524-8E01-316D-3FE3310D2879}"/>
              </a:ext>
            </a:extLst>
          </p:cNvPr>
          <p:cNvSpPr txBox="1">
            <a:spLocks/>
          </p:cNvSpPr>
          <p:nvPr/>
        </p:nvSpPr>
        <p:spPr>
          <a:xfrm>
            <a:off x="6266793" y="5965371"/>
            <a:ext cx="1409904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35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algn="ctr"/>
            <a:r>
              <a:rPr lang="en-GB" sz="2800" dirty="0">
                <a:latin typeface="+mn-lt"/>
              </a:rPr>
              <a:t>School</a:t>
            </a:r>
          </a:p>
        </p:txBody>
      </p:sp>
      <p:sp>
        <p:nvSpPr>
          <p:cNvPr id="25" name="Google Shape;2167;p56">
            <a:extLst>
              <a:ext uri="{FF2B5EF4-FFF2-40B4-BE49-F238E27FC236}">
                <a16:creationId xmlns:a16="http://schemas.microsoft.com/office/drawing/2014/main" id="{E818FDFB-23B9-DD13-E6F0-941BE7B0312F}"/>
              </a:ext>
            </a:extLst>
          </p:cNvPr>
          <p:cNvSpPr txBox="1">
            <a:spLocks/>
          </p:cNvSpPr>
          <p:nvPr/>
        </p:nvSpPr>
        <p:spPr>
          <a:xfrm>
            <a:off x="4974310" y="5592488"/>
            <a:ext cx="2118192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35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algn="ctr"/>
            <a:r>
              <a:rPr lang="en-GB" sz="2800" dirty="0">
                <a:latin typeface="+mn-lt"/>
              </a:rPr>
              <a:t>Contracts</a:t>
            </a:r>
          </a:p>
        </p:txBody>
      </p:sp>
      <p:sp>
        <p:nvSpPr>
          <p:cNvPr id="26" name="Google Shape;2167;p56">
            <a:extLst>
              <a:ext uri="{FF2B5EF4-FFF2-40B4-BE49-F238E27FC236}">
                <a16:creationId xmlns:a16="http://schemas.microsoft.com/office/drawing/2014/main" id="{9C4DEAEB-FB1D-27DB-BDF2-94423CAC11AF}"/>
              </a:ext>
            </a:extLst>
          </p:cNvPr>
          <p:cNvSpPr txBox="1">
            <a:spLocks/>
          </p:cNvSpPr>
          <p:nvPr/>
        </p:nvSpPr>
        <p:spPr>
          <a:xfrm>
            <a:off x="7518298" y="5592488"/>
            <a:ext cx="1537912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35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algn="ctr"/>
            <a:r>
              <a:rPr lang="en-GB" sz="2800" dirty="0">
                <a:latin typeface="+mn-lt"/>
              </a:rPr>
              <a:t>Others</a:t>
            </a:r>
          </a:p>
          <a:p>
            <a:pPr algn="ctr"/>
            <a:r>
              <a:rPr lang="en-GB" sz="2800" dirty="0">
                <a:latin typeface="+mn-lt"/>
              </a:rPr>
              <a:t>(Sports)</a:t>
            </a:r>
          </a:p>
        </p:txBody>
      </p:sp>
      <p:sp>
        <p:nvSpPr>
          <p:cNvPr id="27" name="Google Shape;2167;p56">
            <a:extLst>
              <a:ext uri="{FF2B5EF4-FFF2-40B4-BE49-F238E27FC236}">
                <a16:creationId xmlns:a16="http://schemas.microsoft.com/office/drawing/2014/main" id="{1DAF753C-CC9D-EF16-ACC9-DD59203696A3}"/>
              </a:ext>
            </a:extLst>
          </p:cNvPr>
          <p:cNvSpPr txBox="1">
            <a:spLocks/>
          </p:cNvSpPr>
          <p:nvPr/>
        </p:nvSpPr>
        <p:spPr>
          <a:xfrm>
            <a:off x="8817276" y="5811569"/>
            <a:ext cx="1409904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35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algn="ctr"/>
            <a:r>
              <a:rPr lang="en-GB" sz="2800" dirty="0">
                <a:latin typeface="+mn-lt"/>
              </a:rPr>
              <a:t>Work</a:t>
            </a:r>
          </a:p>
        </p:txBody>
      </p:sp>
      <p:sp>
        <p:nvSpPr>
          <p:cNvPr id="28" name="Google Shape;2167;p56">
            <a:extLst>
              <a:ext uri="{FF2B5EF4-FFF2-40B4-BE49-F238E27FC236}">
                <a16:creationId xmlns:a16="http://schemas.microsoft.com/office/drawing/2014/main" id="{D457AE68-ECC4-333C-0416-2C18DA8F7ECA}"/>
              </a:ext>
            </a:extLst>
          </p:cNvPr>
          <p:cNvSpPr txBox="1">
            <a:spLocks/>
          </p:cNvSpPr>
          <p:nvPr/>
        </p:nvSpPr>
        <p:spPr>
          <a:xfrm>
            <a:off x="10011187" y="5831835"/>
            <a:ext cx="1409904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35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algn="ctr"/>
            <a:r>
              <a:rPr lang="en-GB" sz="2800" dirty="0">
                <a:latin typeface="+mn-lt"/>
              </a:rPr>
              <a:t>Caring</a:t>
            </a:r>
          </a:p>
        </p:txBody>
      </p:sp>
      <p:graphicFrame>
        <p:nvGraphicFramePr>
          <p:cNvPr id="29" name="Graphique 28">
            <a:extLst>
              <a:ext uri="{FF2B5EF4-FFF2-40B4-BE49-F238E27FC236}">
                <a16:creationId xmlns:a16="http://schemas.microsoft.com/office/drawing/2014/main" id="{E64035AC-1CE0-3C8E-359C-355CC17D64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582903"/>
              </p:ext>
            </p:extLst>
          </p:nvPr>
        </p:nvGraphicFramePr>
        <p:xfrm>
          <a:off x="7886944" y="948653"/>
          <a:ext cx="5075767" cy="4192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Graphic spid="2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F548379-848C-246B-C01D-9398E970709B}"/>
              </a:ext>
            </a:extLst>
          </p:cNvPr>
          <p:cNvSpPr txBox="1"/>
          <p:nvPr/>
        </p:nvSpPr>
        <p:spPr>
          <a:xfrm>
            <a:off x="5484376" y="2974712"/>
            <a:ext cx="67100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 dirty="0">
                <a:solidFill>
                  <a:prstClr val="black"/>
                </a:solidFill>
              </a:rPr>
              <a:t>School and extracurricular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- 20 (33%) for admission to a school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- 16 (26%) to authorize dispensation of medication 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- 2 to go to the toilet, 2 for a locker, etc.</a:t>
            </a:r>
            <a:endParaRPr lang="en-GB" sz="2400" i="1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057A531-7396-AC0C-97F1-86EBD58ADE95}"/>
              </a:ext>
            </a:extLst>
          </p:cNvPr>
          <p:cNvSpPr txBox="1"/>
          <p:nvPr/>
        </p:nvSpPr>
        <p:spPr>
          <a:xfrm>
            <a:off x="279706" y="2438853"/>
            <a:ext cx="54733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GB" sz="2400" b="1" noProof="0" dirty="0">
                <a:solidFill>
                  <a:prstClr val="black"/>
                </a:solidFill>
                <a:latin typeface="Aptos" panose="02110004020202020204"/>
              </a:rPr>
              <a:t>Contracts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- 47 (66%) for an insurance policy (including 37 claiming medical history)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- 9 (13%) following death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- 4 for trip cancellation</a:t>
            </a:r>
            <a:endParaRPr lang="en-GB" sz="2400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A1C116-73A1-BC69-41B1-786FDF2F10AE}"/>
              </a:ext>
            </a:extLst>
          </p:cNvPr>
          <p:cNvSpPr txBox="1"/>
          <p:nvPr/>
        </p:nvSpPr>
        <p:spPr>
          <a:xfrm>
            <a:off x="5776572" y="5526147"/>
            <a:ext cx="5911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GB" sz="2400" b="1" noProof="0" dirty="0">
                <a:solidFill>
                  <a:prstClr val="black"/>
                </a:solidFill>
                <a:latin typeface="Aptos" panose="02110004020202020204"/>
              </a:rPr>
              <a:t>Others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- 20 (34%) no contraindications to sport </a:t>
            </a:r>
          </a:p>
          <a:p>
            <a:pPr defTabSz="1219170"/>
            <a:r>
              <a:rPr lang="en-US" sz="2400" dirty="0">
                <a:solidFill>
                  <a:prstClr val="black"/>
                </a:solidFill>
              </a:rPr>
              <a:t>- 5 (9%) suitability for civic service missions</a:t>
            </a:r>
            <a:endParaRPr lang="en-GB" sz="2400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pic>
        <p:nvPicPr>
          <p:cNvPr id="8" name="Image 7" descr="Une image contenant dessin, dessin humoristique, illustration, clipart&#10;&#10;Description générée automatiquement">
            <a:extLst>
              <a:ext uri="{FF2B5EF4-FFF2-40B4-BE49-F238E27FC236}">
                <a16:creationId xmlns:a16="http://schemas.microsoft.com/office/drawing/2014/main" id="{63CCA37A-E304-B432-E5CC-98F8A3F905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019"/>
          <a:stretch/>
        </p:blipFill>
        <p:spPr>
          <a:xfrm>
            <a:off x="2324100" y="4422059"/>
            <a:ext cx="2994539" cy="2484882"/>
          </a:xfrm>
          <a:prstGeom prst="rect">
            <a:avLst/>
          </a:prstGeom>
        </p:spPr>
      </p:pic>
      <p:pic>
        <p:nvPicPr>
          <p:cNvPr id="10" name="Image 9" descr="Une image contenant dessin, clipart, dessin humoristique, illustration&#10;&#10;Description générée automatiquement">
            <a:extLst>
              <a:ext uri="{FF2B5EF4-FFF2-40B4-BE49-F238E27FC236}">
                <a16:creationId xmlns:a16="http://schemas.microsoft.com/office/drawing/2014/main" id="{10B782B2-9F0B-F19F-950B-3244AAAD3E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498" b="8244"/>
          <a:stretch/>
        </p:blipFill>
        <p:spPr>
          <a:xfrm>
            <a:off x="6633804" y="1"/>
            <a:ext cx="4411149" cy="2922769"/>
          </a:xfrm>
          <a:prstGeom prst="rect">
            <a:avLst/>
          </a:prstGeom>
        </p:spPr>
      </p:pic>
      <p:pic>
        <p:nvPicPr>
          <p:cNvPr id="12" name="Image 11" descr="Une image contenant dessin, croquis, clipart, illustration&#10;&#10;Description générée automatiquement">
            <a:extLst>
              <a:ext uri="{FF2B5EF4-FFF2-40B4-BE49-F238E27FC236}">
                <a16:creationId xmlns:a16="http://schemas.microsoft.com/office/drawing/2014/main" id="{FD5D0CE9-573A-22D4-CF15-E3145E4285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242" b="25498"/>
          <a:stretch/>
        </p:blipFill>
        <p:spPr>
          <a:xfrm>
            <a:off x="206212" y="0"/>
            <a:ext cx="4235776" cy="24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4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24F76-64A7-B6DA-EC33-FA6164FA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Positive </a:t>
            </a:r>
            <a:r>
              <a:rPr lang="fr-FR" dirty="0" err="1"/>
              <a:t>effects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32E7DD-ABB9-7702-E089-8AFE37239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ground-breaking study has shown that GPs receive </a:t>
            </a:r>
            <a:r>
              <a:rPr lang="en-US" dirty="0" err="1"/>
              <a:t>numberous</a:t>
            </a:r>
            <a:r>
              <a:rPr lang="en-US" dirty="0"/>
              <a:t> requests for medical certificates with no legal basis, particularly from insurance companies. </a:t>
            </a:r>
          </a:p>
          <a:p>
            <a:r>
              <a:rPr lang="en-US" dirty="0"/>
              <a:t>We avoid between 5,000 and 10,000 requests by the end of the process!</a:t>
            </a:r>
          </a:p>
          <a:p>
            <a:r>
              <a:rPr lang="en-US" dirty="0"/>
              <a:t>Medical time is wasted on abusive demands that are clearly identified and require simple political action.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086A00-A38F-10FE-CBCD-70EC9245A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1C9B-F3AC-48A4-A20E-FF9E1DBF1469}" type="slidenum">
              <a:rPr lang="fr-FR" smtClean="0"/>
              <a:t>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68781A-097A-9CCE-3459-F073A9EC8DF2}"/>
              </a:ext>
            </a:extLst>
          </p:cNvPr>
          <p:cNvSpPr txBox="1"/>
          <p:nvPr/>
        </p:nvSpPr>
        <p:spPr>
          <a:xfrm>
            <a:off x="596900" y="5389495"/>
            <a:ext cx="115951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noProof="0" dirty="0"/>
              <a:t>One rule should prevail: </a:t>
            </a:r>
          </a:p>
          <a:p>
            <a:pPr algn="ctr"/>
            <a:r>
              <a:rPr lang="en-US" sz="3200" noProof="0" dirty="0"/>
              <a:t>without justification, no certificate</a:t>
            </a:r>
            <a:r>
              <a:rPr lang="fr-F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766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761</Words>
  <Application>Microsoft Macintosh PowerPoint</Application>
  <PresentationFormat>Grand écran</PresentationFormat>
  <Paragraphs>88</Paragraphs>
  <Slides>11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Archivo</vt:lpstr>
      <vt:lpstr>Archivo SemiBold</vt:lpstr>
      <vt:lpstr>Arial</vt:lpstr>
      <vt:lpstr>Calibri</vt:lpstr>
      <vt:lpstr>Manrope Medium</vt:lpstr>
      <vt:lpstr>1_Thème Office</vt:lpstr>
      <vt:lpstr>Présentation PowerPoint</vt:lpstr>
      <vt:lpstr>Starting with Netherlands - 2004</vt:lpstr>
      <vt:lpstr>Going on with Belgium - 2022</vt:lpstr>
      <vt:lpstr>Then in France - 2023</vt:lpstr>
      <vt:lpstr>Collaborative project with medical association "Ordre des médecins" OdM  </vt:lpstr>
      <vt:lpstr>Multicenter descriptive study   (July 8th – October 15th 2023)</vt:lpstr>
      <vt:lpstr>Results : 203 complaints, from 103 doctors</vt:lpstr>
      <vt:lpstr>Présentation PowerPoint</vt:lpstr>
      <vt:lpstr>Positive effects</vt:lpstr>
      <vt:lpstr>Perspectives: contacts with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Isabelle Cibois-Honnorat</dc:creator>
  <cp:lastModifiedBy>Michaël Rochoy</cp:lastModifiedBy>
  <cp:revision>19</cp:revision>
  <dcterms:created xsi:type="dcterms:W3CDTF">2025-06-15T10:19:00Z</dcterms:created>
  <dcterms:modified xsi:type="dcterms:W3CDTF">2025-06-21T11:28:10Z</dcterms:modified>
</cp:coreProperties>
</file>