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notesMasterIdLst>
    <p:notesMasterId r:id="rId15"/>
  </p:notesMasterIdLst>
  <p:sldIdLst>
    <p:sldId id="256" r:id="rId3"/>
    <p:sldId id="257" r:id="rId4"/>
    <p:sldId id="258" r:id="rId5"/>
    <p:sldId id="260" r:id="rId6"/>
    <p:sldId id="261" r:id="rId7"/>
    <p:sldId id="262" r:id="rId8"/>
    <p:sldId id="263" r:id="rId9"/>
    <p:sldId id="264" r:id="rId10"/>
    <p:sldId id="265" r:id="rId11"/>
    <p:sldId id="266" r:id="rId12"/>
    <p:sldId id="267" r:id="rId13"/>
    <p:sldId id="268" r:id="rId14"/>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42F72"/>
    <a:srgbClr val="0C1B42"/>
    <a:srgbClr val="232123"/>
    <a:srgbClr val="FFFFFF"/>
    <a:srgbClr val="D69290"/>
    <a:srgbClr val="F08462"/>
    <a:srgbClr val="ED6B44"/>
    <a:srgbClr val="DB3433"/>
    <a:srgbClr val="CB232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7492" autoAdjust="0"/>
    <p:restoredTop sz="95706" autoAdjust="0"/>
  </p:normalViewPr>
  <p:slideViewPr>
    <p:cSldViewPr snapToGrid="0">
      <p:cViewPr varScale="1">
        <p:scale>
          <a:sx n="124" d="100"/>
          <a:sy n="124" d="100"/>
        </p:scale>
        <p:origin x="800" y="176"/>
      </p:cViewPr>
      <p:guideLst/>
    </p:cSldViewPr>
  </p:slideViewPr>
  <p:notesTextViewPr>
    <p:cViewPr>
      <p:scale>
        <a:sx n="400" d="100"/>
        <a:sy n="4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theme" Target="theme/theme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A23833E-C7BC-48AD-A87C-9339BDB88120}" type="datetimeFigureOut">
              <a:rPr lang="fr-FR" smtClean="0"/>
              <a:t>01/07/2026</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003CC7D-9C28-4B0D-9A74-6B8E8B871DF0}" type="slidenum">
              <a:rPr lang="fr-FR" smtClean="0"/>
              <a:t>‹N°›</a:t>
            </a:fld>
            <a:endParaRPr lang="fr-FR"/>
          </a:p>
        </p:txBody>
      </p:sp>
    </p:spTree>
    <p:extLst>
      <p:ext uri="{BB962C8B-B14F-4D97-AF65-F5344CB8AC3E}">
        <p14:creationId xmlns:p14="http://schemas.microsoft.com/office/powerpoint/2010/main" val="15611123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Medical time must be preserved, notably by cutting the administrative burden on doctors. In 2023 the French College of General Practice (CMG) launched certificats-absurdes.fr to fight useless certificates. This is joint work with 11 Departmental Medical Councils. Artworks by SANAGA.</a:t>
            </a:r>
          </a:p>
        </p:txBody>
      </p:sp>
      <p:sp>
        <p:nvSpPr>
          <p:cNvPr id="4" name="Slide Number Placeholder 3"/>
          <p:cNvSpPr>
            <a:spLocks noGrp="1"/>
          </p:cNvSpPr>
          <p:nvPr>
            <p:ph type="sldNum" sz="quarter" idx="5"/>
          </p:nvPr>
        </p:nvSpPr>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This is a shared European problem. Movements are emerging: certificats-absurdes.be in Belgium, the SSMIG 'Paper Tiger' survey in Switzerland, Israel's 'Gym Law' and short-term certificate rules, unions in Portugal and Italy, doctor–municipality cooperation in Denmark. Even self-certification of sick leave varies enormously — from none in France to a full week in the UK and Sweden. Surveyed for the European Atlas of General Practice.</a:t>
            </a:r>
          </a:p>
        </p:txBody>
      </p:sp>
      <p:sp>
        <p:nvSpPr>
          <p:cNvPr id="4" name="Slide Number Placeholder 3"/>
          <p:cNvSpPr>
            <a:spLocks noGrp="1"/>
          </p:cNvSpPr>
          <p:nvPr>
            <p:ph type="sldNum" sz="quarter" idx="5"/>
          </p:nvPr>
        </p:nvSpPr>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Perspectives: a dedicated month each year — 'Purple September'. Contacts with town halls, schools, insurers and sports clubs. Scaling nationally with the National Medical Council and the national Health Insurance. And a yardstick: in France, 50,000 GPs × ~5,000 consultations = one 'doctor-year'; a useless certificate × a million = 200 doctor-years lost a year. Score every rule in medical-years freed or wasted.</a:t>
            </a:r>
          </a:p>
        </p:txBody>
      </p:sp>
      <p:sp>
        <p:nvSpPr>
          <p:cNvPr id="4" name="Slide Number Placeholder 3"/>
          <p:cNvSpPr>
            <a:spLocks noGrp="1"/>
          </p:cNvSpPr>
          <p:nvPr>
            <p:ph type="sldNum" sz="quarter" idx="5"/>
          </p:nvPr>
        </p:nvSpPr>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Take-home: absurd certificates waste medical time we cannot spare. Name them, refuse them, and act locally and nationally. One rule: without justification, no certificate. Thank you — certificats-absurdes.fr. Artworks by SANAGA.</a:t>
            </a:r>
          </a:p>
        </p:txBody>
      </p:sp>
      <p:sp>
        <p:nvSpPr>
          <p:cNvPr id="4" name="Slide Number Placeholder 3"/>
          <p:cNvSpPr>
            <a:spLocks noGrp="1"/>
          </p:cNvSpPr>
          <p:nvPr>
            <p:ph type="sldNum" sz="quarter" idx="5"/>
          </p:nvPr>
        </p:nvSpPr>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GPs estimate spending on average 1.5 to 2 hours per week on unjustified certificates, demanded by insurers, employers, schools, sports clubs and public bodies. Every signature is time taken from care.</a:t>
            </a:r>
          </a:p>
        </p:txBody>
      </p:sp>
      <p:sp>
        <p:nvSpPr>
          <p:cNvPr id="4" name="Slide Number Placeholder 3"/>
          <p:cNvSpPr>
            <a:spLocks noGrp="1"/>
          </p:cNvSpPr>
          <p:nvPr>
            <p:ph type="sldNum" sz="quarter" idx="5"/>
          </p:nvPr>
        </p:nvSpPr>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The Purple Crocodile first appeared in a 2004 OHRA advert: a maddeningly bureaucratic pool employee refuses to hand back a girl's forgotten inflatable purple crocodile. It became a symbol for useless bureaucracy; an anti-bureaucracy law was even named after it.</a:t>
            </a:r>
          </a:p>
        </p:txBody>
      </p:sp>
      <p:sp>
        <p:nvSpPr>
          <p:cNvPr id="4" name="Slide Number Placeholder 3"/>
          <p:cNvSpPr>
            <a:spLocks noGrp="1"/>
          </p:cNvSpPr>
          <p:nvPr>
            <p:ph type="sldNum" sz="quarter" idx="5"/>
          </p:nvPr>
        </p:nvSpPr>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We ran a collaborative project with 11 departmental councils of the Ordre des médecins (the body that regulates medical ethics). Two aims: identify and describe abusive requests; and respond individually to abusive requesters with a letter from the departmental council president, citing the relevant law.</a:t>
            </a:r>
          </a:p>
        </p:txBody>
      </p:sp>
      <p:sp>
        <p:nvSpPr>
          <p:cNvPr id="4" name="Slide Number Placeholder 3"/>
          <p:cNvSpPr>
            <a:spLocks noGrp="1"/>
          </p:cNvSpPr>
          <p:nvPr>
            <p:ph type="sldNum" sz="quarter" idx="5"/>
          </p:nvPr>
        </p:nvSpPr>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Prospective, multicentre, descriptive study from July 2023 to December 2025 (2.5 years), across 11 of the 99 departmental councils. GPs emailed the requests they considered abusive; a personalised response citing applicable legislation was sent to both the physician and the requester. Each request was classified by domain and its legal status assessed via LégiFrance and council guidance.</a:t>
            </a:r>
          </a:p>
        </p:txBody>
      </p:sp>
      <p:sp>
        <p:nvSpPr>
          <p:cNvPr id="4" name="Slide Number Placeholder 3"/>
          <p:cNvSpPr>
            <a:spLocks noGrp="1"/>
          </p:cNvSpPr>
          <p:nvPr>
            <p:ph type="sldNum" sz="quarter" idx="5"/>
          </p:nvPr>
        </p:nvSpPr>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423 complaints were received, 285 (67%) from the lead department. Overall 78% of requests were judged abusive or illegal, including breaches of medical confidentiality. The longitudinal multicentre design confirms the high frequency of requests with no legal basis, particularly from insurers and the school sector.</a:t>
            </a:r>
          </a:p>
        </p:txBody>
      </p:sp>
      <p:sp>
        <p:nvSpPr>
          <p:cNvPr id="4" name="Slide Number Placeholder 3"/>
          <p:cNvSpPr>
            <a:spLocks noGrp="1"/>
          </p:cNvSpPr>
          <p:nvPr>
            <p:ph type="sldNum" sz="quarter" idx="5"/>
          </p:nvPr>
        </p:nvSpPr>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Requests mainly concerned insurance or disability contracts (180; 43%), training and sport (118; 28%), school or extracurricular settings (78; 18%), and work/healthcare issues (47; 11%). Three clear targets for action.</a:t>
            </a:r>
          </a:p>
        </p:txBody>
      </p:sp>
      <p:sp>
        <p:nvSpPr>
          <p:cNvPr id="4" name="Slide Number Placeholder 3"/>
          <p:cNvSpPr>
            <a:spLocks noGrp="1"/>
          </p:cNvSpPr>
          <p:nvPr>
            <p:ph type="sldNum" sz="quarter" idx="5"/>
          </p:nvPr>
        </p:nvSpPr>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Examples actually received: a certificate to enter school, to authorise medication at school, even to go to the toilet or use a locker; insurers demanding the patient's medical history, certificates after a death, or for trip cancellation; 'no contraindication to sport' for everyone — each federation with its own rhythm, and outside federations anyone asks for anything.</a:t>
            </a:r>
          </a:p>
        </p:txBody>
      </p:sp>
      <p:sp>
        <p:nvSpPr>
          <p:cNvPr id="4" name="Slide Number Placeholder 3"/>
          <p:cNvSpPr>
            <a:spLocks noGrp="1"/>
          </p:cNvSpPr>
          <p:nvPr>
            <p:ph type="sldNum" sz="quarter" idx="5"/>
          </p:nvPr>
        </p:nvSpPr>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This ground-breaking work shows GPs receive numerous requests with no legal basis, particularly from insurers. By the end of the process we avoid between 5,000 and 10,000 requests. One rule should prevail: without justification, no certificate.</a:t>
            </a:r>
          </a:p>
        </p:txBody>
      </p:sp>
      <p:sp>
        <p:nvSpPr>
          <p:cNvPr id="4" name="Slide Number Placeholder 3"/>
          <p:cNvSpPr>
            <a:spLocks noGrp="1"/>
          </p:cNvSpPr>
          <p:nvPr>
            <p:ph type="sldNum" sz="quarter" idx="5"/>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7A99F92-6F6E-492E-5793-4DD43DF75890}"/>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AE32D438-D48E-C6F1-7750-4F1E959C09F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DF13BE40-54C4-8493-BB3C-DD1F8FE49B88}"/>
              </a:ext>
            </a:extLst>
          </p:cNvPr>
          <p:cNvSpPr>
            <a:spLocks noGrp="1"/>
          </p:cNvSpPr>
          <p:nvPr>
            <p:ph type="dt" sz="half" idx="10"/>
          </p:nvPr>
        </p:nvSpPr>
        <p:spPr/>
        <p:txBody>
          <a:bodyPr/>
          <a:lstStyle/>
          <a:p>
            <a:fld id="{903E2010-9F07-4C6F-9EDC-481BA39FD881}" type="datetimeFigureOut">
              <a:rPr lang="fr-FR" smtClean="0"/>
              <a:t>01/07/2026</a:t>
            </a:fld>
            <a:endParaRPr lang="fr-FR"/>
          </a:p>
        </p:txBody>
      </p:sp>
      <p:sp>
        <p:nvSpPr>
          <p:cNvPr id="5" name="Espace réservé du pied de page 4">
            <a:extLst>
              <a:ext uri="{FF2B5EF4-FFF2-40B4-BE49-F238E27FC236}">
                <a16:creationId xmlns:a16="http://schemas.microsoft.com/office/drawing/2014/main" id="{C27E3ABF-7231-AE12-225B-0C92A3FB1A23}"/>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233A636B-F96F-0829-B747-F2CB8C5F1563}"/>
              </a:ext>
            </a:extLst>
          </p:cNvPr>
          <p:cNvSpPr>
            <a:spLocks noGrp="1"/>
          </p:cNvSpPr>
          <p:nvPr>
            <p:ph type="sldNum" sz="quarter" idx="12"/>
          </p:nvPr>
        </p:nvSpPr>
        <p:spPr/>
        <p:txBody>
          <a:bodyPr/>
          <a:lstStyle/>
          <a:p>
            <a:fld id="{E2962A87-4763-425E-A999-7EDE67D82290}" type="slidenum">
              <a:rPr lang="fr-FR" smtClean="0"/>
              <a:t>‹N°›</a:t>
            </a:fld>
            <a:endParaRPr lang="fr-FR"/>
          </a:p>
        </p:txBody>
      </p:sp>
    </p:spTree>
    <p:extLst>
      <p:ext uri="{BB962C8B-B14F-4D97-AF65-F5344CB8AC3E}">
        <p14:creationId xmlns:p14="http://schemas.microsoft.com/office/powerpoint/2010/main" val="12968863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8BB3859-E96B-705D-6D5A-1F42274EA66A}"/>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39B6817F-C50D-58E6-A664-571AA935CE65}"/>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980904FC-41DB-2092-DD79-456866433B5C}"/>
              </a:ext>
            </a:extLst>
          </p:cNvPr>
          <p:cNvSpPr>
            <a:spLocks noGrp="1"/>
          </p:cNvSpPr>
          <p:nvPr>
            <p:ph type="dt" sz="half" idx="10"/>
          </p:nvPr>
        </p:nvSpPr>
        <p:spPr/>
        <p:txBody>
          <a:bodyPr/>
          <a:lstStyle/>
          <a:p>
            <a:fld id="{903E2010-9F07-4C6F-9EDC-481BA39FD881}" type="datetimeFigureOut">
              <a:rPr lang="fr-FR" smtClean="0"/>
              <a:t>01/07/2026</a:t>
            </a:fld>
            <a:endParaRPr lang="fr-FR"/>
          </a:p>
        </p:txBody>
      </p:sp>
      <p:sp>
        <p:nvSpPr>
          <p:cNvPr id="5" name="Espace réservé du pied de page 4">
            <a:extLst>
              <a:ext uri="{FF2B5EF4-FFF2-40B4-BE49-F238E27FC236}">
                <a16:creationId xmlns:a16="http://schemas.microsoft.com/office/drawing/2014/main" id="{9FD5A445-611A-4BDA-C0C3-625ADB6B771D}"/>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3E653A66-0DE2-29EC-CF1D-105FE8955D11}"/>
              </a:ext>
            </a:extLst>
          </p:cNvPr>
          <p:cNvSpPr>
            <a:spLocks noGrp="1"/>
          </p:cNvSpPr>
          <p:nvPr>
            <p:ph type="sldNum" sz="quarter" idx="12"/>
          </p:nvPr>
        </p:nvSpPr>
        <p:spPr/>
        <p:txBody>
          <a:bodyPr/>
          <a:lstStyle/>
          <a:p>
            <a:fld id="{E2962A87-4763-425E-A999-7EDE67D82290}" type="slidenum">
              <a:rPr lang="fr-FR" smtClean="0"/>
              <a:t>‹N°›</a:t>
            </a:fld>
            <a:endParaRPr lang="fr-FR"/>
          </a:p>
        </p:txBody>
      </p:sp>
    </p:spTree>
    <p:extLst>
      <p:ext uri="{BB962C8B-B14F-4D97-AF65-F5344CB8AC3E}">
        <p14:creationId xmlns:p14="http://schemas.microsoft.com/office/powerpoint/2010/main" val="14081110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5B3D859D-F477-47EE-291E-C032388F9C3C}"/>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E964241F-2AAC-FFD2-2EA1-EF5484AF92E3}"/>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66A925A1-0B1F-F126-78C5-FA30F4B96B15}"/>
              </a:ext>
            </a:extLst>
          </p:cNvPr>
          <p:cNvSpPr>
            <a:spLocks noGrp="1"/>
          </p:cNvSpPr>
          <p:nvPr>
            <p:ph type="dt" sz="half" idx="10"/>
          </p:nvPr>
        </p:nvSpPr>
        <p:spPr/>
        <p:txBody>
          <a:bodyPr/>
          <a:lstStyle/>
          <a:p>
            <a:fld id="{903E2010-9F07-4C6F-9EDC-481BA39FD881}" type="datetimeFigureOut">
              <a:rPr lang="fr-FR" smtClean="0"/>
              <a:t>01/07/2026</a:t>
            </a:fld>
            <a:endParaRPr lang="fr-FR"/>
          </a:p>
        </p:txBody>
      </p:sp>
      <p:sp>
        <p:nvSpPr>
          <p:cNvPr id="5" name="Espace réservé du pied de page 4">
            <a:extLst>
              <a:ext uri="{FF2B5EF4-FFF2-40B4-BE49-F238E27FC236}">
                <a16:creationId xmlns:a16="http://schemas.microsoft.com/office/drawing/2014/main" id="{815A269E-AD23-1E1D-E994-66CF82FC5B9D}"/>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7D9052A7-CEEC-2342-832E-4BE8DEA3E232}"/>
              </a:ext>
            </a:extLst>
          </p:cNvPr>
          <p:cNvSpPr>
            <a:spLocks noGrp="1"/>
          </p:cNvSpPr>
          <p:nvPr>
            <p:ph type="sldNum" sz="quarter" idx="12"/>
          </p:nvPr>
        </p:nvSpPr>
        <p:spPr/>
        <p:txBody>
          <a:bodyPr/>
          <a:lstStyle/>
          <a:p>
            <a:fld id="{E2962A87-4763-425E-A999-7EDE67D82290}" type="slidenum">
              <a:rPr lang="fr-FR" smtClean="0"/>
              <a:t>‹N°›</a:t>
            </a:fld>
            <a:endParaRPr lang="fr-FR"/>
          </a:p>
        </p:txBody>
      </p:sp>
    </p:spTree>
    <p:extLst>
      <p:ext uri="{BB962C8B-B14F-4D97-AF65-F5344CB8AC3E}">
        <p14:creationId xmlns:p14="http://schemas.microsoft.com/office/powerpoint/2010/main" val="4281343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2C0FC8D-775B-970E-C39D-EC56A7AFC7F4}"/>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A8A9B33F-0179-A489-E6C3-1216FA24C80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EA950E04-DEF8-6DDA-434F-7EC3672C567B}"/>
              </a:ext>
            </a:extLst>
          </p:cNvPr>
          <p:cNvSpPr>
            <a:spLocks noGrp="1"/>
          </p:cNvSpPr>
          <p:nvPr>
            <p:ph type="dt" sz="half" idx="10"/>
          </p:nvPr>
        </p:nvSpPr>
        <p:spPr/>
        <p:txBody>
          <a:bodyPr/>
          <a:lstStyle/>
          <a:p>
            <a:fld id="{EAFF2F01-C9FC-411F-AEEE-A4C47DC0254A}" type="datetimeFigureOut">
              <a:rPr lang="fr-FR" smtClean="0"/>
              <a:t>01/07/2026</a:t>
            </a:fld>
            <a:endParaRPr lang="fr-FR"/>
          </a:p>
        </p:txBody>
      </p:sp>
      <p:sp>
        <p:nvSpPr>
          <p:cNvPr id="5" name="Espace réservé du pied de page 4">
            <a:extLst>
              <a:ext uri="{FF2B5EF4-FFF2-40B4-BE49-F238E27FC236}">
                <a16:creationId xmlns:a16="http://schemas.microsoft.com/office/drawing/2014/main" id="{0579B17C-902B-C87F-A96E-617B6EE78152}"/>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66566311-AFD9-EB0D-9AB6-DD1BA7E2E10C}"/>
              </a:ext>
            </a:extLst>
          </p:cNvPr>
          <p:cNvSpPr>
            <a:spLocks noGrp="1"/>
          </p:cNvSpPr>
          <p:nvPr>
            <p:ph type="sldNum" sz="quarter" idx="12"/>
          </p:nvPr>
        </p:nvSpPr>
        <p:spPr/>
        <p:txBody>
          <a:bodyPr/>
          <a:lstStyle/>
          <a:p>
            <a:fld id="{F764B6A8-E8A1-4E65-A0D6-B3BDCAB85F0F}" type="slidenum">
              <a:rPr lang="fr-FR" smtClean="0"/>
              <a:t>‹N°›</a:t>
            </a:fld>
            <a:endParaRPr lang="fr-FR"/>
          </a:p>
        </p:txBody>
      </p:sp>
    </p:spTree>
    <p:extLst>
      <p:ext uri="{BB962C8B-B14F-4D97-AF65-F5344CB8AC3E}">
        <p14:creationId xmlns:p14="http://schemas.microsoft.com/office/powerpoint/2010/main" val="27644328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63D5DE4-C55A-1C8E-959D-B539296F73B0}"/>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3F5297F3-EFBE-8CF8-8FB2-F65AAEEB4861}"/>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10BEAC85-002A-CA13-B5C9-2B574B5EE9A1}"/>
              </a:ext>
            </a:extLst>
          </p:cNvPr>
          <p:cNvSpPr>
            <a:spLocks noGrp="1"/>
          </p:cNvSpPr>
          <p:nvPr>
            <p:ph type="dt" sz="half" idx="10"/>
          </p:nvPr>
        </p:nvSpPr>
        <p:spPr/>
        <p:txBody>
          <a:bodyPr/>
          <a:lstStyle/>
          <a:p>
            <a:fld id="{EAFF2F01-C9FC-411F-AEEE-A4C47DC0254A}" type="datetimeFigureOut">
              <a:rPr lang="fr-FR" smtClean="0"/>
              <a:t>01/07/2026</a:t>
            </a:fld>
            <a:endParaRPr lang="fr-FR"/>
          </a:p>
        </p:txBody>
      </p:sp>
      <p:sp>
        <p:nvSpPr>
          <p:cNvPr id="5" name="Espace réservé du pied de page 4">
            <a:extLst>
              <a:ext uri="{FF2B5EF4-FFF2-40B4-BE49-F238E27FC236}">
                <a16:creationId xmlns:a16="http://schemas.microsoft.com/office/drawing/2014/main" id="{6C6DFC96-232F-FD3F-A548-AB0347486FA6}"/>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3A29A735-C8DF-9458-D283-E7636B10077D}"/>
              </a:ext>
            </a:extLst>
          </p:cNvPr>
          <p:cNvSpPr>
            <a:spLocks noGrp="1"/>
          </p:cNvSpPr>
          <p:nvPr>
            <p:ph type="sldNum" sz="quarter" idx="12"/>
          </p:nvPr>
        </p:nvSpPr>
        <p:spPr/>
        <p:txBody>
          <a:bodyPr/>
          <a:lstStyle/>
          <a:p>
            <a:fld id="{F764B6A8-E8A1-4E65-A0D6-B3BDCAB85F0F}" type="slidenum">
              <a:rPr lang="fr-FR" smtClean="0"/>
              <a:t>‹N°›</a:t>
            </a:fld>
            <a:endParaRPr lang="fr-FR"/>
          </a:p>
        </p:txBody>
      </p:sp>
    </p:spTree>
    <p:extLst>
      <p:ext uri="{BB962C8B-B14F-4D97-AF65-F5344CB8AC3E}">
        <p14:creationId xmlns:p14="http://schemas.microsoft.com/office/powerpoint/2010/main" val="17712353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68689AD-BCA6-ACA0-C509-D3F6F3827B72}"/>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457E487D-72C4-67C3-01F5-594BE963A044}"/>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3BF05423-C36D-7EEC-CED8-AAA6ED4CD184}"/>
              </a:ext>
            </a:extLst>
          </p:cNvPr>
          <p:cNvSpPr>
            <a:spLocks noGrp="1"/>
          </p:cNvSpPr>
          <p:nvPr>
            <p:ph type="dt" sz="half" idx="10"/>
          </p:nvPr>
        </p:nvSpPr>
        <p:spPr/>
        <p:txBody>
          <a:bodyPr/>
          <a:lstStyle/>
          <a:p>
            <a:fld id="{EAFF2F01-C9FC-411F-AEEE-A4C47DC0254A}" type="datetimeFigureOut">
              <a:rPr lang="fr-FR" smtClean="0"/>
              <a:t>01/07/2026</a:t>
            </a:fld>
            <a:endParaRPr lang="fr-FR"/>
          </a:p>
        </p:txBody>
      </p:sp>
      <p:sp>
        <p:nvSpPr>
          <p:cNvPr id="5" name="Espace réservé du pied de page 4">
            <a:extLst>
              <a:ext uri="{FF2B5EF4-FFF2-40B4-BE49-F238E27FC236}">
                <a16:creationId xmlns:a16="http://schemas.microsoft.com/office/drawing/2014/main" id="{FBD2CD79-5D2B-60F1-2097-6716C189D021}"/>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6D4D68F5-8FD7-DA9D-0526-32BCF13C5CAF}"/>
              </a:ext>
            </a:extLst>
          </p:cNvPr>
          <p:cNvSpPr>
            <a:spLocks noGrp="1"/>
          </p:cNvSpPr>
          <p:nvPr>
            <p:ph type="sldNum" sz="quarter" idx="12"/>
          </p:nvPr>
        </p:nvSpPr>
        <p:spPr/>
        <p:txBody>
          <a:bodyPr/>
          <a:lstStyle/>
          <a:p>
            <a:fld id="{F764B6A8-E8A1-4E65-A0D6-B3BDCAB85F0F}" type="slidenum">
              <a:rPr lang="fr-FR" smtClean="0"/>
              <a:t>‹N°›</a:t>
            </a:fld>
            <a:endParaRPr lang="fr-FR"/>
          </a:p>
        </p:txBody>
      </p:sp>
    </p:spTree>
    <p:extLst>
      <p:ext uri="{BB962C8B-B14F-4D97-AF65-F5344CB8AC3E}">
        <p14:creationId xmlns:p14="http://schemas.microsoft.com/office/powerpoint/2010/main" val="228858316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95528E-A9D3-F170-911D-E1AD31794032}"/>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DA0F5C6E-EFFA-15B6-F4B0-364A37DFA4C9}"/>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C7E6B4FB-F802-287D-8A6E-CCD1DDB3909F}"/>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1969FA9E-A6F1-CB6A-5695-539A41E90CA0}"/>
              </a:ext>
            </a:extLst>
          </p:cNvPr>
          <p:cNvSpPr>
            <a:spLocks noGrp="1"/>
          </p:cNvSpPr>
          <p:nvPr>
            <p:ph type="dt" sz="half" idx="10"/>
          </p:nvPr>
        </p:nvSpPr>
        <p:spPr/>
        <p:txBody>
          <a:bodyPr/>
          <a:lstStyle/>
          <a:p>
            <a:fld id="{EAFF2F01-C9FC-411F-AEEE-A4C47DC0254A}" type="datetimeFigureOut">
              <a:rPr lang="fr-FR" smtClean="0"/>
              <a:t>01/07/2026</a:t>
            </a:fld>
            <a:endParaRPr lang="fr-FR"/>
          </a:p>
        </p:txBody>
      </p:sp>
      <p:sp>
        <p:nvSpPr>
          <p:cNvPr id="6" name="Espace réservé du pied de page 5">
            <a:extLst>
              <a:ext uri="{FF2B5EF4-FFF2-40B4-BE49-F238E27FC236}">
                <a16:creationId xmlns:a16="http://schemas.microsoft.com/office/drawing/2014/main" id="{8AC11A52-E40C-3E83-DE67-4A72ACC62131}"/>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AB5C77DE-864B-211B-9C50-F1CDC101AD34}"/>
              </a:ext>
            </a:extLst>
          </p:cNvPr>
          <p:cNvSpPr>
            <a:spLocks noGrp="1"/>
          </p:cNvSpPr>
          <p:nvPr>
            <p:ph type="sldNum" sz="quarter" idx="12"/>
          </p:nvPr>
        </p:nvSpPr>
        <p:spPr/>
        <p:txBody>
          <a:bodyPr/>
          <a:lstStyle/>
          <a:p>
            <a:fld id="{F764B6A8-E8A1-4E65-A0D6-B3BDCAB85F0F}" type="slidenum">
              <a:rPr lang="fr-FR" smtClean="0"/>
              <a:t>‹N°›</a:t>
            </a:fld>
            <a:endParaRPr lang="fr-FR"/>
          </a:p>
        </p:txBody>
      </p:sp>
    </p:spTree>
    <p:extLst>
      <p:ext uri="{BB962C8B-B14F-4D97-AF65-F5344CB8AC3E}">
        <p14:creationId xmlns:p14="http://schemas.microsoft.com/office/powerpoint/2010/main" val="304324632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C747965-5F98-B2FA-52C4-129B8EA7C27F}"/>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8A4E3B25-53C7-DFE0-B651-28B65ED5630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400779D0-C1AA-BD3C-A07A-C9AE3512129D}"/>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FE59F8DA-89EC-F16E-F5B0-EA07EB719A9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B5B610FE-9C70-4734-9592-A0FA7CC8C23E}"/>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AC500310-FE9B-C588-636D-6357CD989858}"/>
              </a:ext>
            </a:extLst>
          </p:cNvPr>
          <p:cNvSpPr>
            <a:spLocks noGrp="1"/>
          </p:cNvSpPr>
          <p:nvPr>
            <p:ph type="dt" sz="half" idx="10"/>
          </p:nvPr>
        </p:nvSpPr>
        <p:spPr/>
        <p:txBody>
          <a:bodyPr/>
          <a:lstStyle/>
          <a:p>
            <a:fld id="{EAFF2F01-C9FC-411F-AEEE-A4C47DC0254A}" type="datetimeFigureOut">
              <a:rPr lang="fr-FR" smtClean="0"/>
              <a:t>01/07/2026</a:t>
            </a:fld>
            <a:endParaRPr lang="fr-FR"/>
          </a:p>
        </p:txBody>
      </p:sp>
      <p:sp>
        <p:nvSpPr>
          <p:cNvPr id="8" name="Espace réservé du pied de page 7">
            <a:extLst>
              <a:ext uri="{FF2B5EF4-FFF2-40B4-BE49-F238E27FC236}">
                <a16:creationId xmlns:a16="http://schemas.microsoft.com/office/drawing/2014/main" id="{A2C423D5-20A1-D9E9-F239-A433FD148C80}"/>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1A5D8D2C-19C9-B133-C211-4304A515AB6B}"/>
              </a:ext>
            </a:extLst>
          </p:cNvPr>
          <p:cNvSpPr>
            <a:spLocks noGrp="1"/>
          </p:cNvSpPr>
          <p:nvPr>
            <p:ph type="sldNum" sz="quarter" idx="12"/>
          </p:nvPr>
        </p:nvSpPr>
        <p:spPr/>
        <p:txBody>
          <a:bodyPr/>
          <a:lstStyle/>
          <a:p>
            <a:fld id="{F764B6A8-E8A1-4E65-A0D6-B3BDCAB85F0F}" type="slidenum">
              <a:rPr lang="fr-FR" smtClean="0"/>
              <a:t>‹N°›</a:t>
            </a:fld>
            <a:endParaRPr lang="fr-FR"/>
          </a:p>
        </p:txBody>
      </p:sp>
    </p:spTree>
    <p:extLst>
      <p:ext uri="{BB962C8B-B14F-4D97-AF65-F5344CB8AC3E}">
        <p14:creationId xmlns:p14="http://schemas.microsoft.com/office/powerpoint/2010/main" val="427063825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AFA1E3F-F439-CFA9-D5A9-93366EE1C758}"/>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DE593979-9B17-54DB-7952-11A0058BFFC4}"/>
              </a:ext>
            </a:extLst>
          </p:cNvPr>
          <p:cNvSpPr>
            <a:spLocks noGrp="1"/>
          </p:cNvSpPr>
          <p:nvPr>
            <p:ph type="dt" sz="half" idx="10"/>
          </p:nvPr>
        </p:nvSpPr>
        <p:spPr/>
        <p:txBody>
          <a:bodyPr/>
          <a:lstStyle/>
          <a:p>
            <a:fld id="{EAFF2F01-C9FC-411F-AEEE-A4C47DC0254A}" type="datetimeFigureOut">
              <a:rPr lang="fr-FR" smtClean="0"/>
              <a:t>01/07/2026</a:t>
            </a:fld>
            <a:endParaRPr lang="fr-FR"/>
          </a:p>
        </p:txBody>
      </p:sp>
      <p:sp>
        <p:nvSpPr>
          <p:cNvPr id="4" name="Espace réservé du pied de page 3">
            <a:extLst>
              <a:ext uri="{FF2B5EF4-FFF2-40B4-BE49-F238E27FC236}">
                <a16:creationId xmlns:a16="http://schemas.microsoft.com/office/drawing/2014/main" id="{DF3A234F-65D6-F6AE-A4BC-41E7B5822F5B}"/>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7AF3733B-678D-0EA3-791B-183252BA728F}"/>
              </a:ext>
            </a:extLst>
          </p:cNvPr>
          <p:cNvSpPr>
            <a:spLocks noGrp="1"/>
          </p:cNvSpPr>
          <p:nvPr>
            <p:ph type="sldNum" sz="quarter" idx="12"/>
          </p:nvPr>
        </p:nvSpPr>
        <p:spPr/>
        <p:txBody>
          <a:bodyPr/>
          <a:lstStyle/>
          <a:p>
            <a:fld id="{F764B6A8-E8A1-4E65-A0D6-B3BDCAB85F0F}" type="slidenum">
              <a:rPr lang="fr-FR" smtClean="0"/>
              <a:t>‹N°›</a:t>
            </a:fld>
            <a:endParaRPr lang="fr-FR"/>
          </a:p>
        </p:txBody>
      </p:sp>
    </p:spTree>
    <p:extLst>
      <p:ext uri="{BB962C8B-B14F-4D97-AF65-F5344CB8AC3E}">
        <p14:creationId xmlns:p14="http://schemas.microsoft.com/office/powerpoint/2010/main" val="296848934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FD0B7511-AFB1-6430-2DB7-A8DA723D471B}"/>
              </a:ext>
            </a:extLst>
          </p:cNvPr>
          <p:cNvSpPr>
            <a:spLocks noGrp="1"/>
          </p:cNvSpPr>
          <p:nvPr>
            <p:ph type="dt" sz="half" idx="10"/>
          </p:nvPr>
        </p:nvSpPr>
        <p:spPr/>
        <p:txBody>
          <a:bodyPr/>
          <a:lstStyle/>
          <a:p>
            <a:fld id="{EAFF2F01-C9FC-411F-AEEE-A4C47DC0254A}" type="datetimeFigureOut">
              <a:rPr lang="fr-FR" smtClean="0"/>
              <a:t>01/07/2026</a:t>
            </a:fld>
            <a:endParaRPr lang="fr-FR"/>
          </a:p>
        </p:txBody>
      </p:sp>
      <p:sp>
        <p:nvSpPr>
          <p:cNvPr id="3" name="Espace réservé du pied de page 2">
            <a:extLst>
              <a:ext uri="{FF2B5EF4-FFF2-40B4-BE49-F238E27FC236}">
                <a16:creationId xmlns:a16="http://schemas.microsoft.com/office/drawing/2014/main" id="{843523C9-F63D-6E0D-395F-43E9467D4F5B}"/>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EDF5FF3F-83BB-539D-A9F9-782B0983E923}"/>
              </a:ext>
            </a:extLst>
          </p:cNvPr>
          <p:cNvSpPr>
            <a:spLocks noGrp="1"/>
          </p:cNvSpPr>
          <p:nvPr>
            <p:ph type="sldNum" sz="quarter" idx="12"/>
          </p:nvPr>
        </p:nvSpPr>
        <p:spPr/>
        <p:txBody>
          <a:bodyPr/>
          <a:lstStyle/>
          <a:p>
            <a:fld id="{F764B6A8-E8A1-4E65-A0D6-B3BDCAB85F0F}" type="slidenum">
              <a:rPr lang="fr-FR" smtClean="0"/>
              <a:t>‹N°›</a:t>
            </a:fld>
            <a:endParaRPr lang="fr-FR"/>
          </a:p>
        </p:txBody>
      </p:sp>
    </p:spTree>
    <p:extLst>
      <p:ext uri="{BB962C8B-B14F-4D97-AF65-F5344CB8AC3E}">
        <p14:creationId xmlns:p14="http://schemas.microsoft.com/office/powerpoint/2010/main" val="117949848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BB7762E-7DAD-0FE4-BBDA-81AF52EE5DA0}"/>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8F960017-C04E-0EF4-3CE2-BFAD3C102F7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474BE657-C045-7293-6921-A216B4A2731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D990B670-625C-9B02-2951-BD48BEFD0A83}"/>
              </a:ext>
            </a:extLst>
          </p:cNvPr>
          <p:cNvSpPr>
            <a:spLocks noGrp="1"/>
          </p:cNvSpPr>
          <p:nvPr>
            <p:ph type="dt" sz="half" idx="10"/>
          </p:nvPr>
        </p:nvSpPr>
        <p:spPr/>
        <p:txBody>
          <a:bodyPr/>
          <a:lstStyle/>
          <a:p>
            <a:fld id="{EAFF2F01-C9FC-411F-AEEE-A4C47DC0254A}" type="datetimeFigureOut">
              <a:rPr lang="fr-FR" smtClean="0"/>
              <a:t>01/07/2026</a:t>
            </a:fld>
            <a:endParaRPr lang="fr-FR"/>
          </a:p>
        </p:txBody>
      </p:sp>
      <p:sp>
        <p:nvSpPr>
          <p:cNvPr id="6" name="Espace réservé du pied de page 5">
            <a:extLst>
              <a:ext uri="{FF2B5EF4-FFF2-40B4-BE49-F238E27FC236}">
                <a16:creationId xmlns:a16="http://schemas.microsoft.com/office/drawing/2014/main" id="{E1E3E128-BA71-1619-CB3E-C980056E8E9C}"/>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5AFF440C-3A61-3F9C-2CB0-17E3A321D81B}"/>
              </a:ext>
            </a:extLst>
          </p:cNvPr>
          <p:cNvSpPr>
            <a:spLocks noGrp="1"/>
          </p:cNvSpPr>
          <p:nvPr>
            <p:ph type="sldNum" sz="quarter" idx="12"/>
          </p:nvPr>
        </p:nvSpPr>
        <p:spPr/>
        <p:txBody>
          <a:bodyPr/>
          <a:lstStyle/>
          <a:p>
            <a:fld id="{F764B6A8-E8A1-4E65-A0D6-B3BDCAB85F0F}" type="slidenum">
              <a:rPr lang="fr-FR" smtClean="0"/>
              <a:t>‹N°›</a:t>
            </a:fld>
            <a:endParaRPr lang="fr-FR"/>
          </a:p>
        </p:txBody>
      </p:sp>
    </p:spTree>
    <p:extLst>
      <p:ext uri="{BB962C8B-B14F-4D97-AF65-F5344CB8AC3E}">
        <p14:creationId xmlns:p14="http://schemas.microsoft.com/office/powerpoint/2010/main" val="35461210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DC49601-D01E-1039-C414-6BFB2B061F37}"/>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AF3A9975-8247-F103-0049-F0742AE8192E}"/>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E93265D1-9501-FD1E-9EB6-25707858100A}"/>
              </a:ext>
            </a:extLst>
          </p:cNvPr>
          <p:cNvSpPr>
            <a:spLocks noGrp="1"/>
          </p:cNvSpPr>
          <p:nvPr>
            <p:ph type="dt" sz="half" idx="10"/>
          </p:nvPr>
        </p:nvSpPr>
        <p:spPr/>
        <p:txBody>
          <a:bodyPr/>
          <a:lstStyle/>
          <a:p>
            <a:fld id="{903E2010-9F07-4C6F-9EDC-481BA39FD881}" type="datetimeFigureOut">
              <a:rPr lang="fr-FR" smtClean="0"/>
              <a:t>01/07/2026</a:t>
            </a:fld>
            <a:endParaRPr lang="fr-FR"/>
          </a:p>
        </p:txBody>
      </p:sp>
      <p:sp>
        <p:nvSpPr>
          <p:cNvPr id="5" name="Espace réservé du pied de page 4">
            <a:extLst>
              <a:ext uri="{FF2B5EF4-FFF2-40B4-BE49-F238E27FC236}">
                <a16:creationId xmlns:a16="http://schemas.microsoft.com/office/drawing/2014/main" id="{5187CADA-67D4-7851-CFCF-67BABED33C11}"/>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996FE76E-493A-8210-10B2-77DCB9525C1C}"/>
              </a:ext>
            </a:extLst>
          </p:cNvPr>
          <p:cNvSpPr>
            <a:spLocks noGrp="1"/>
          </p:cNvSpPr>
          <p:nvPr>
            <p:ph type="sldNum" sz="quarter" idx="12"/>
          </p:nvPr>
        </p:nvSpPr>
        <p:spPr/>
        <p:txBody>
          <a:bodyPr/>
          <a:lstStyle/>
          <a:p>
            <a:fld id="{E2962A87-4763-425E-A999-7EDE67D82290}" type="slidenum">
              <a:rPr lang="fr-FR" smtClean="0"/>
              <a:t>‹N°›</a:t>
            </a:fld>
            <a:endParaRPr lang="fr-FR"/>
          </a:p>
        </p:txBody>
      </p:sp>
    </p:spTree>
    <p:extLst>
      <p:ext uri="{BB962C8B-B14F-4D97-AF65-F5344CB8AC3E}">
        <p14:creationId xmlns:p14="http://schemas.microsoft.com/office/powerpoint/2010/main" val="360028819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3673F49-852A-9BB4-3482-D40A75A1334B}"/>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E1A9994B-4156-8953-9D8B-D01AF3F47FF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FCA66278-A621-5471-B405-5DD55C1C461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1A554F6E-F1AD-7EC4-B300-487292BAD81B}"/>
              </a:ext>
            </a:extLst>
          </p:cNvPr>
          <p:cNvSpPr>
            <a:spLocks noGrp="1"/>
          </p:cNvSpPr>
          <p:nvPr>
            <p:ph type="dt" sz="half" idx="10"/>
          </p:nvPr>
        </p:nvSpPr>
        <p:spPr/>
        <p:txBody>
          <a:bodyPr/>
          <a:lstStyle/>
          <a:p>
            <a:fld id="{EAFF2F01-C9FC-411F-AEEE-A4C47DC0254A}" type="datetimeFigureOut">
              <a:rPr lang="fr-FR" smtClean="0"/>
              <a:t>01/07/2026</a:t>
            </a:fld>
            <a:endParaRPr lang="fr-FR"/>
          </a:p>
        </p:txBody>
      </p:sp>
      <p:sp>
        <p:nvSpPr>
          <p:cNvPr id="6" name="Espace réservé du pied de page 5">
            <a:extLst>
              <a:ext uri="{FF2B5EF4-FFF2-40B4-BE49-F238E27FC236}">
                <a16:creationId xmlns:a16="http://schemas.microsoft.com/office/drawing/2014/main" id="{5E86FD76-0C7C-61CD-9FE9-E28D412D3FF3}"/>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74783C7A-1564-EFA3-BFD9-0696341E9BC2}"/>
              </a:ext>
            </a:extLst>
          </p:cNvPr>
          <p:cNvSpPr>
            <a:spLocks noGrp="1"/>
          </p:cNvSpPr>
          <p:nvPr>
            <p:ph type="sldNum" sz="quarter" idx="12"/>
          </p:nvPr>
        </p:nvSpPr>
        <p:spPr/>
        <p:txBody>
          <a:bodyPr/>
          <a:lstStyle/>
          <a:p>
            <a:fld id="{F764B6A8-E8A1-4E65-A0D6-B3BDCAB85F0F}" type="slidenum">
              <a:rPr lang="fr-FR" smtClean="0"/>
              <a:t>‹N°›</a:t>
            </a:fld>
            <a:endParaRPr lang="fr-FR"/>
          </a:p>
        </p:txBody>
      </p:sp>
    </p:spTree>
    <p:extLst>
      <p:ext uri="{BB962C8B-B14F-4D97-AF65-F5344CB8AC3E}">
        <p14:creationId xmlns:p14="http://schemas.microsoft.com/office/powerpoint/2010/main" val="306762396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52C9EA1-961C-9A4B-6C68-844F91E87012}"/>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8C3D68E5-A3E0-8C2B-4611-4B97B7E33E8C}"/>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739ACEA5-B4D9-4014-C31A-6089C504FD26}"/>
              </a:ext>
            </a:extLst>
          </p:cNvPr>
          <p:cNvSpPr>
            <a:spLocks noGrp="1"/>
          </p:cNvSpPr>
          <p:nvPr>
            <p:ph type="dt" sz="half" idx="10"/>
          </p:nvPr>
        </p:nvSpPr>
        <p:spPr/>
        <p:txBody>
          <a:bodyPr/>
          <a:lstStyle/>
          <a:p>
            <a:fld id="{EAFF2F01-C9FC-411F-AEEE-A4C47DC0254A}" type="datetimeFigureOut">
              <a:rPr lang="fr-FR" smtClean="0"/>
              <a:t>01/07/2026</a:t>
            </a:fld>
            <a:endParaRPr lang="fr-FR"/>
          </a:p>
        </p:txBody>
      </p:sp>
      <p:sp>
        <p:nvSpPr>
          <p:cNvPr id="5" name="Espace réservé du pied de page 4">
            <a:extLst>
              <a:ext uri="{FF2B5EF4-FFF2-40B4-BE49-F238E27FC236}">
                <a16:creationId xmlns:a16="http://schemas.microsoft.com/office/drawing/2014/main" id="{CC6B3457-FBE1-C81F-9123-BEE54D443FD9}"/>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41A84E71-146D-AEF2-8E2C-878A73ED451D}"/>
              </a:ext>
            </a:extLst>
          </p:cNvPr>
          <p:cNvSpPr>
            <a:spLocks noGrp="1"/>
          </p:cNvSpPr>
          <p:nvPr>
            <p:ph type="sldNum" sz="quarter" idx="12"/>
          </p:nvPr>
        </p:nvSpPr>
        <p:spPr/>
        <p:txBody>
          <a:bodyPr/>
          <a:lstStyle/>
          <a:p>
            <a:fld id="{F764B6A8-E8A1-4E65-A0D6-B3BDCAB85F0F}" type="slidenum">
              <a:rPr lang="fr-FR" smtClean="0"/>
              <a:t>‹N°›</a:t>
            </a:fld>
            <a:endParaRPr lang="fr-FR"/>
          </a:p>
        </p:txBody>
      </p:sp>
    </p:spTree>
    <p:extLst>
      <p:ext uri="{BB962C8B-B14F-4D97-AF65-F5344CB8AC3E}">
        <p14:creationId xmlns:p14="http://schemas.microsoft.com/office/powerpoint/2010/main" val="311687965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03889991-6574-699A-4519-7B6A68D400A5}"/>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7FD83CE5-F709-3807-5B4B-6CA3BB84BC52}"/>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0A739CB1-E380-30E9-AC07-47C4BD0EA504}"/>
              </a:ext>
            </a:extLst>
          </p:cNvPr>
          <p:cNvSpPr>
            <a:spLocks noGrp="1"/>
          </p:cNvSpPr>
          <p:nvPr>
            <p:ph type="dt" sz="half" idx="10"/>
          </p:nvPr>
        </p:nvSpPr>
        <p:spPr/>
        <p:txBody>
          <a:bodyPr/>
          <a:lstStyle/>
          <a:p>
            <a:fld id="{EAFF2F01-C9FC-411F-AEEE-A4C47DC0254A}" type="datetimeFigureOut">
              <a:rPr lang="fr-FR" smtClean="0"/>
              <a:t>01/07/2026</a:t>
            </a:fld>
            <a:endParaRPr lang="fr-FR"/>
          </a:p>
        </p:txBody>
      </p:sp>
      <p:sp>
        <p:nvSpPr>
          <p:cNvPr id="5" name="Espace réservé du pied de page 4">
            <a:extLst>
              <a:ext uri="{FF2B5EF4-FFF2-40B4-BE49-F238E27FC236}">
                <a16:creationId xmlns:a16="http://schemas.microsoft.com/office/drawing/2014/main" id="{20AAD47B-DC09-D635-2110-895971E601C4}"/>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0B359F5B-69BE-2E25-76AF-94960F778BBB}"/>
              </a:ext>
            </a:extLst>
          </p:cNvPr>
          <p:cNvSpPr>
            <a:spLocks noGrp="1"/>
          </p:cNvSpPr>
          <p:nvPr>
            <p:ph type="sldNum" sz="quarter" idx="12"/>
          </p:nvPr>
        </p:nvSpPr>
        <p:spPr/>
        <p:txBody>
          <a:bodyPr/>
          <a:lstStyle/>
          <a:p>
            <a:fld id="{F764B6A8-E8A1-4E65-A0D6-B3BDCAB85F0F}" type="slidenum">
              <a:rPr lang="fr-FR" smtClean="0"/>
              <a:t>‹N°›</a:t>
            </a:fld>
            <a:endParaRPr lang="fr-FR"/>
          </a:p>
        </p:txBody>
      </p:sp>
    </p:spTree>
    <p:extLst>
      <p:ext uri="{BB962C8B-B14F-4D97-AF65-F5344CB8AC3E}">
        <p14:creationId xmlns:p14="http://schemas.microsoft.com/office/powerpoint/2010/main" val="14572124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F40EF52-F811-2724-2E85-2232B0451FFB}"/>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849623DA-325E-968C-C427-17312F306C21}"/>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71187A14-1C3E-837B-FD6B-D18FFFAE45F5}"/>
              </a:ext>
            </a:extLst>
          </p:cNvPr>
          <p:cNvSpPr>
            <a:spLocks noGrp="1"/>
          </p:cNvSpPr>
          <p:nvPr>
            <p:ph type="dt" sz="half" idx="10"/>
          </p:nvPr>
        </p:nvSpPr>
        <p:spPr/>
        <p:txBody>
          <a:bodyPr/>
          <a:lstStyle/>
          <a:p>
            <a:fld id="{903E2010-9F07-4C6F-9EDC-481BA39FD881}" type="datetimeFigureOut">
              <a:rPr lang="fr-FR" smtClean="0"/>
              <a:t>01/07/2026</a:t>
            </a:fld>
            <a:endParaRPr lang="fr-FR"/>
          </a:p>
        </p:txBody>
      </p:sp>
      <p:sp>
        <p:nvSpPr>
          <p:cNvPr id="5" name="Espace réservé du pied de page 4">
            <a:extLst>
              <a:ext uri="{FF2B5EF4-FFF2-40B4-BE49-F238E27FC236}">
                <a16:creationId xmlns:a16="http://schemas.microsoft.com/office/drawing/2014/main" id="{96EDCA92-B836-3377-3DB9-CB12B02C0432}"/>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23201A08-D751-5069-4E88-4BF6C0B8C061}"/>
              </a:ext>
            </a:extLst>
          </p:cNvPr>
          <p:cNvSpPr>
            <a:spLocks noGrp="1"/>
          </p:cNvSpPr>
          <p:nvPr>
            <p:ph type="sldNum" sz="quarter" idx="12"/>
          </p:nvPr>
        </p:nvSpPr>
        <p:spPr/>
        <p:txBody>
          <a:bodyPr/>
          <a:lstStyle/>
          <a:p>
            <a:fld id="{E2962A87-4763-425E-A999-7EDE67D82290}" type="slidenum">
              <a:rPr lang="fr-FR" smtClean="0"/>
              <a:t>‹N°›</a:t>
            </a:fld>
            <a:endParaRPr lang="fr-FR"/>
          </a:p>
        </p:txBody>
      </p:sp>
    </p:spTree>
    <p:extLst>
      <p:ext uri="{BB962C8B-B14F-4D97-AF65-F5344CB8AC3E}">
        <p14:creationId xmlns:p14="http://schemas.microsoft.com/office/powerpoint/2010/main" val="39835715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AE68C18-700A-D5A6-6AAD-EADBA245F64C}"/>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FDD4F4FB-1C9A-50C5-1DED-204F70C641DB}"/>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00A3296A-247D-E3E2-7465-187618223F8C}"/>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A0054AAD-5110-BB1F-6CC2-9ACB2F1280F5}"/>
              </a:ext>
            </a:extLst>
          </p:cNvPr>
          <p:cNvSpPr>
            <a:spLocks noGrp="1"/>
          </p:cNvSpPr>
          <p:nvPr>
            <p:ph type="dt" sz="half" idx="10"/>
          </p:nvPr>
        </p:nvSpPr>
        <p:spPr/>
        <p:txBody>
          <a:bodyPr/>
          <a:lstStyle/>
          <a:p>
            <a:fld id="{903E2010-9F07-4C6F-9EDC-481BA39FD881}" type="datetimeFigureOut">
              <a:rPr lang="fr-FR" smtClean="0"/>
              <a:t>01/07/2026</a:t>
            </a:fld>
            <a:endParaRPr lang="fr-FR"/>
          </a:p>
        </p:txBody>
      </p:sp>
      <p:sp>
        <p:nvSpPr>
          <p:cNvPr id="6" name="Espace réservé du pied de page 5">
            <a:extLst>
              <a:ext uri="{FF2B5EF4-FFF2-40B4-BE49-F238E27FC236}">
                <a16:creationId xmlns:a16="http://schemas.microsoft.com/office/drawing/2014/main" id="{96FB6B4B-57B7-4EFE-8E73-037C6A469AA0}"/>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71986A46-2596-E144-C288-687207004589}"/>
              </a:ext>
            </a:extLst>
          </p:cNvPr>
          <p:cNvSpPr>
            <a:spLocks noGrp="1"/>
          </p:cNvSpPr>
          <p:nvPr>
            <p:ph type="sldNum" sz="quarter" idx="12"/>
          </p:nvPr>
        </p:nvSpPr>
        <p:spPr/>
        <p:txBody>
          <a:bodyPr/>
          <a:lstStyle/>
          <a:p>
            <a:fld id="{E2962A87-4763-425E-A999-7EDE67D82290}" type="slidenum">
              <a:rPr lang="fr-FR" smtClean="0"/>
              <a:t>‹N°›</a:t>
            </a:fld>
            <a:endParaRPr lang="fr-FR"/>
          </a:p>
        </p:txBody>
      </p:sp>
    </p:spTree>
    <p:extLst>
      <p:ext uri="{BB962C8B-B14F-4D97-AF65-F5344CB8AC3E}">
        <p14:creationId xmlns:p14="http://schemas.microsoft.com/office/powerpoint/2010/main" val="21049856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6E34106-C187-588A-9705-07323CFCF089}"/>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C3FD2FFB-7F84-C4B2-57DA-D73EB6ED5D9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0BB92E4F-FAE9-F122-A5AC-6F51D62BD349}"/>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02DBF623-8489-05E3-FE5E-DA272EE0DB6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D1361A44-596B-878F-E3EF-42BDB09B8660}"/>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9D7466E4-232C-9F2B-D05E-684BF83EC63A}"/>
              </a:ext>
            </a:extLst>
          </p:cNvPr>
          <p:cNvSpPr>
            <a:spLocks noGrp="1"/>
          </p:cNvSpPr>
          <p:nvPr>
            <p:ph type="dt" sz="half" idx="10"/>
          </p:nvPr>
        </p:nvSpPr>
        <p:spPr/>
        <p:txBody>
          <a:bodyPr/>
          <a:lstStyle/>
          <a:p>
            <a:fld id="{903E2010-9F07-4C6F-9EDC-481BA39FD881}" type="datetimeFigureOut">
              <a:rPr lang="fr-FR" smtClean="0"/>
              <a:t>01/07/2026</a:t>
            </a:fld>
            <a:endParaRPr lang="fr-FR"/>
          </a:p>
        </p:txBody>
      </p:sp>
      <p:sp>
        <p:nvSpPr>
          <p:cNvPr id="8" name="Espace réservé du pied de page 7">
            <a:extLst>
              <a:ext uri="{FF2B5EF4-FFF2-40B4-BE49-F238E27FC236}">
                <a16:creationId xmlns:a16="http://schemas.microsoft.com/office/drawing/2014/main" id="{11D45E7B-1679-CC6C-9A55-BB47EFE45213}"/>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ABBC11F7-D28E-D799-83A3-2A7736067754}"/>
              </a:ext>
            </a:extLst>
          </p:cNvPr>
          <p:cNvSpPr>
            <a:spLocks noGrp="1"/>
          </p:cNvSpPr>
          <p:nvPr>
            <p:ph type="sldNum" sz="quarter" idx="12"/>
          </p:nvPr>
        </p:nvSpPr>
        <p:spPr/>
        <p:txBody>
          <a:bodyPr/>
          <a:lstStyle/>
          <a:p>
            <a:fld id="{E2962A87-4763-425E-A999-7EDE67D82290}" type="slidenum">
              <a:rPr lang="fr-FR" smtClean="0"/>
              <a:t>‹N°›</a:t>
            </a:fld>
            <a:endParaRPr lang="fr-FR"/>
          </a:p>
        </p:txBody>
      </p:sp>
    </p:spTree>
    <p:extLst>
      <p:ext uri="{BB962C8B-B14F-4D97-AF65-F5344CB8AC3E}">
        <p14:creationId xmlns:p14="http://schemas.microsoft.com/office/powerpoint/2010/main" val="34212008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942C525-50D0-15E6-EFB7-9E253C336274}"/>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A5EDC906-6356-2383-B220-A2DB055E9428}"/>
              </a:ext>
            </a:extLst>
          </p:cNvPr>
          <p:cNvSpPr>
            <a:spLocks noGrp="1"/>
          </p:cNvSpPr>
          <p:nvPr>
            <p:ph type="dt" sz="half" idx="10"/>
          </p:nvPr>
        </p:nvSpPr>
        <p:spPr/>
        <p:txBody>
          <a:bodyPr/>
          <a:lstStyle/>
          <a:p>
            <a:fld id="{903E2010-9F07-4C6F-9EDC-481BA39FD881}" type="datetimeFigureOut">
              <a:rPr lang="fr-FR" smtClean="0"/>
              <a:t>01/07/2026</a:t>
            </a:fld>
            <a:endParaRPr lang="fr-FR"/>
          </a:p>
        </p:txBody>
      </p:sp>
      <p:sp>
        <p:nvSpPr>
          <p:cNvPr id="4" name="Espace réservé du pied de page 3">
            <a:extLst>
              <a:ext uri="{FF2B5EF4-FFF2-40B4-BE49-F238E27FC236}">
                <a16:creationId xmlns:a16="http://schemas.microsoft.com/office/drawing/2014/main" id="{80213126-4454-97A8-3C2E-C2F54B9633C1}"/>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847D61C9-67DA-4006-EA41-9F82A9DA0113}"/>
              </a:ext>
            </a:extLst>
          </p:cNvPr>
          <p:cNvSpPr>
            <a:spLocks noGrp="1"/>
          </p:cNvSpPr>
          <p:nvPr>
            <p:ph type="sldNum" sz="quarter" idx="12"/>
          </p:nvPr>
        </p:nvSpPr>
        <p:spPr/>
        <p:txBody>
          <a:bodyPr/>
          <a:lstStyle/>
          <a:p>
            <a:fld id="{E2962A87-4763-425E-A999-7EDE67D82290}" type="slidenum">
              <a:rPr lang="fr-FR" smtClean="0"/>
              <a:t>‹N°›</a:t>
            </a:fld>
            <a:endParaRPr lang="fr-FR"/>
          </a:p>
        </p:txBody>
      </p:sp>
    </p:spTree>
    <p:extLst>
      <p:ext uri="{BB962C8B-B14F-4D97-AF65-F5344CB8AC3E}">
        <p14:creationId xmlns:p14="http://schemas.microsoft.com/office/powerpoint/2010/main" val="40838841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45C90820-A0CB-C5A2-B663-487BA2F4F5E6}"/>
              </a:ext>
            </a:extLst>
          </p:cNvPr>
          <p:cNvSpPr>
            <a:spLocks noGrp="1"/>
          </p:cNvSpPr>
          <p:nvPr>
            <p:ph type="dt" sz="half" idx="10"/>
          </p:nvPr>
        </p:nvSpPr>
        <p:spPr/>
        <p:txBody>
          <a:bodyPr/>
          <a:lstStyle/>
          <a:p>
            <a:fld id="{903E2010-9F07-4C6F-9EDC-481BA39FD881}" type="datetimeFigureOut">
              <a:rPr lang="fr-FR" smtClean="0"/>
              <a:t>01/07/2026</a:t>
            </a:fld>
            <a:endParaRPr lang="fr-FR"/>
          </a:p>
        </p:txBody>
      </p:sp>
      <p:sp>
        <p:nvSpPr>
          <p:cNvPr id="3" name="Espace réservé du pied de page 2">
            <a:extLst>
              <a:ext uri="{FF2B5EF4-FFF2-40B4-BE49-F238E27FC236}">
                <a16:creationId xmlns:a16="http://schemas.microsoft.com/office/drawing/2014/main" id="{A8EA40CD-3C46-6493-961A-DC4DAA76E1B1}"/>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5AA8ABD0-2D34-42C7-71B5-9DC1DA2B63B3}"/>
              </a:ext>
            </a:extLst>
          </p:cNvPr>
          <p:cNvSpPr>
            <a:spLocks noGrp="1"/>
          </p:cNvSpPr>
          <p:nvPr>
            <p:ph type="sldNum" sz="quarter" idx="12"/>
          </p:nvPr>
        </p:nvSpPr>
        <p:spPr/>
        <p:txBody>
          <a:bodyPr/>
          <a:lstStyle/>
          <a:p>
            <a:fld id="{E2962A87-4763-425E-A999-7EDE67D82290}" type="slidenum">
              <a:rPr lang="fr-FR" smtClean="0"/>
              <a:t>‹N°›</a:t>
            </a:fld>
            <a:endParaRPr lang="fr-FR"/>
          </a:p>
        </p:txBody>
      </p:sp>
    </p:spTree>
    <p:extLst>
      <p:ext uri="{BB962C8B-B14F-4D97-AF65-F5344CB8AC3E}">
        <p14:creationId xmlns:p14="http://schemas.microsoft.com/office/powerpoint/2010/main" val="31694232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5D6C29C-B503-08D7-0EF0-C23D23EF696E}"/>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80FBECC4-F639-DEBC-B369-ABE11022B97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6250323F-7867-D65F-6CDB-808430B437B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2DE6357F-EA1B-6668-1EEC-8E50C5C54433}"/>
              </a:ext>
            </a:extLst>
          </p:cNvPr>
          <p:cNvSpPr>
            <a:spLocks noGrp="1"/>
          </p:cNvSpPr>
          <p:nvPr>
            <p:ph type="dt" sz="half" idx="10"/>
          </p:nvPr>
        </p:nvSpPr>
        <p:spPr/>
        <p:txBody>
          <a:bodyPr/>
          <a:lstStyle/>
          <a:p>
            <a:fld id="{903E2010-9F07-4C6F-9EDC-481BA39FD881}" type="datetimeFigureOut">
              <a:rPr lang="fr-FR" smtClean="0"/>
              <a:t>01/07/2026</a:t>
            </a:fld>
            <a:endParaRPr lang="fr-FR"/>
          </a:p>
        </p:txBody>
      </p:sp>
      <p:sp>
        <p:nvSpPr>
          <p:cNvPr id="6" name="Espace réservé du pied de page 5">
            <a:extLst>
              <a:ext uri="{FF2B5EF4-FFF2-40B4-BE49-F238E27FC236}">
                <a16:creationId xmlns:a16="http://schemas.microsoft.com/office/drawing/2014/main" id="{AF476D20-6876-58FA-F792-EF6F8446D71F}"/>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15F133DF-145A-FE80-B721-B8262B69CD7C}"/>
              </a:ext>
            </a:extLst>
          </p:cNvPr>
          <p:cNvSpPr>
            <a:spLocks noGrp="1"/>
          </p:cNvSpPr>
          <p:nvPr>
            <p:ph type="sldNum" sz="quarter" idx="12"/>
          </p:nvPr>
        </p:nvSpPr>
        <p:spPr/>
        <p:txBody>
          <a:bodyPr/>
          <a:lstStyle/>
          <a:p>
            <a:fld id="{E2962A87-4763-425E-A999-7EDE67D82290}" type="slidenum">
              <a:rPr lang="fr-FR" smtClean="0"/>
              <a:t>‹N°›</a:t>
            </a:fld>
            <a:endParaRPr lang="fr-FR"/>
          </a:p>
        </p:txBody>
      </p:sp>
    </p:spTree>
    <p:extLst>
      <p:ext uri="{BB962C8B-B14F-4D97-AF65-F5344CB8AC3E}">
        <p14:creationId xmlns:p14="http://schemas.microsoft.com/office/powerpoint/2010/main" val="7084098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91CAF32-DF02-A1A1-CF13-75F224C6C65E}"/>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23832AEB-26A0-B1E0-D318-5C9BB5729BF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C1FDB1DE-41B4-5F59-3E5D-CF3E4B74185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4A05D422-0621-7D7B-08B6-9DC659884E5D}"/>
              </a:ext>
            </a:extLst>
          </p:cNvPr>
          <p:cNvSpPr>
            <a:spLocks noGrp="1"/>
          </p:cNvSpPr>
          <p:nvPr>
            <p:ph type="dt" sz="half" idx="10"/>
          </p:nvPr>
        </p:nvSpPr>
        <p:spPr/>
        <p:txBody>
          <a:bodyPr/>
          <a:lstStyle/>
          <a:p>
            <a:fld id="{903E2010-9F07-4C6F-9EDC-481BA39FD881}" type="datetimeFigureOut">
              <a:rPr lang="fr-FR" smtClean="0"/>
              <a:t>01/07/2026</a:t>
            </a:fld>
            <a:endParaRPr lang="fr-FR"/>
          </a:p>
        </p:txBody>
      </p:sp>
      <p:sp>
        <p:nvSpPr>
          <p:cNvPr id="6" name="Espace réservé du pied de page 5">
            <a:extLst>
              <a:ext uri="{FF2B5EF4-FFF2-40B4-BE49-F238E27FC236}">
                <a16:creationId xmlns:a16="http://schemas.microsoft.com/office/drawing/2014/main" id="{BE59F0B5-8D01-293A-BEE3-26AF1EB687E3}"/>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C959B974-3F2E-7500-6623-7A4AA786D2E8}"/>
              </a:ext>
            </a:extLst>
          </p:cNvPr>
          <p:cNvSpPr>
            <a:spLocks noGrp="1"/>
          </p:cNvSpPr>
          <p:nvPr>
            <p:ph type="sldNum" sz="quarter" idx="12"/>
          </p:nvPr>
        </p:nvSpPr>
        <p:spPr/>
        <p:txBody>
          <a:bodyPr/>
          <a:lstStyle/>
          <a:p>
            <a:fld id="{E2962A87-4763-425E-A999-7EDE67D82290}" type="slidenum">
              <a:rPr lang="fr-FR" smtClean="0"/>
              <a:t>‹N°›</a:t>
            </a:fld>
            <a:endParaRPr lang="fr-FR"/>
          </a:p>
        </p:txBody>
      </p:sp>
    </p:spTree>
    <p:extLst>
      <p:ext uri="{BB962C8B-B14F-4D97-AF65-F5344CB8AC3E}">
        <p14:creationId xmlns:p14="http://schemas.microsoft.com/office/powerpoint/2010/main" val="1726989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17" Type="http://schemas.openxmlformats.org/officeDocument/2006/relationships/image" Target="../media/image5.png"/><Relationship Id="rId2" Type="http://schemas.openxmlformats.org/officeDocument/2006/relationships/slideLayout" Target="../slideLayouts/slideLayout13.xml"/><Relationship Id="rId16" Type="http://schemas.openxmlformats.org/officeDocument/2006/relationships/image" Target="../media/image4.png"/><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image" Target="../media/image3.png"/><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2.sv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ABE29EF8-E6AA-8D4C-8A22-EF8B9615CE4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F840095C-2D46-E001-681E-83C76163CF5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8B0915A7-64EE-C2B4-9D62-73C3FC563A0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903E2010-9F07-4C6F-9EDC-481BA39FD881}" type="datetimeFigureOut">
              <a:rPr lang="fr-FR" smtClean="0"/>
              <a:t>01/07/2026</a:t>
            </a:fld>
            <a:endParaRPr lang="fr-FR"/>
          </a:p>
        </p:txBody>
      </p:sp>
      <p:sp>
        <p:nvSpPr>
          <p:cNvPr id="5" name="Espace réservé du pied de page 4">
            <a:extLst>
              <a:ext uri="{FF2B5EF4-FFF2-40B4-BE49-F238E27FC236}">
                <a16:creationId xmlns:a16="http://schemas.microsoft.com/office/drawing/2014/main" id="{44B8686E-538A-D80A-E2FA-72491DA4E59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1EAAC546-14A4-876F-C7D7-FEEB70C6D2E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E2962A87-4763-425E-A999-7EDE67D82290}" type="slidenum">
              <a:rPr lang="fr-FR" smtClean="0"/>
              <a:t>‹N°›</a:t>
            </a:fld>
            <a:endParaRPr lang="fr-FR"/>
          </a:p>
        </p:txBody>
      </p:sp>
    </p:spTree>
    <p:extLst>
      <p:ext uri="{BB962C8B-B14F-4D97-AF65-F5344CB8AC3E}">
        <p14:creationId xmlns:p14="http://schemas.microsoft.com/office/powerpoint/2010/main" val="209563119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BC8065C1-7FC9-1AFF-9766-251F319C2D9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EBB466FB-57AC-5879-BA1B-03B43222039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BBE1790D-9D1F-6F07-EBDC-58869F15307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EAFF2F01-C9FC-411F-AEEE-A4C47DC0254A}" type="datetimeFigureOut">
              <a:rPr lang="fr-FR" smtClean="0"/>
              <a:t>01/07/2026</a:t>
            </a:fld>
            <a:endParaRPr lang="fr-FR"/>
          </a:p>
        </p:txBody>
      </p:sp>
      <p:sp>
        <p:nvSpPr>
          <p:cNvPr id="5" name="Espace réservé du pied de page 4">
            <a:extLst>
              <a:ext uri="{FF2B5EF4-FFF2-40B4-BE49-F238E27FC236}">
                <a16:creationId xmlns:a16="http://schemas.microsoft.com/office/drawing/2014/main" id="{5356A95B-7795-10B0-AB8A-493197EB057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54FC33F0-B713-6182-FF25-F7CBF5E9A96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F764B6A8-E8A1-4E65-A0D6-B3BDCAB85F0F}" type="slidenum">
              <a:rPr lang="fr-FR" smtClean="0"/>
              <a:t>‹N°›</a:t>
            </a:fld>
            <a:endParaRPr lang="fr-FR"/>
          </a:p>
        </p:txBody>
      </p:sp>
      <p:grpSp>
        <p:nvGrpSpPr>
          <p:cNvPr id="7" name="Group 2">
            <a:extLst>
              <a:ext uri="{FF2B5EF4-FFF2-40B4-BE49-F238E27FC236}">
                <a16:creationId xmlns:a16="http://schemas.microsoft.com/office/drawing/2014/main" id="{60961EF2-E429-2439-CA7F-A6BFBA795388}"/>
              </a:ext>
            </a:extLst>
          </p:cNvPr>
          <p:cNvGrpSpPr/>
          <p:nvPr userDrawn="1"/>
        </p:nvGrpSpPr>
        <p:grpSpPr>
          <a:xfrm>
            <a:off x="0" y="6219445"/>
            <a:ext cx="12192000" cy="637948"/>
            <a:chOff x="0" y="0"/>
            <a:chExt cx="2899190" cy="251295"/>
          </a:xfrm>
        </p:grpSpPr>
        <p:sp>
          <p:nvSpPr>
            <p:cNvPr id="8" name="Freeform 3">
              <a:extLst>
                <a:ext uri="{FF2B5EF4-FFF2-40B4-BE49-F238E27FC236}">
                  <a16:creationId xmlns:a16="http://schemas.microsoft.com/office/drawing/2014/main" id="{6B5A1229-5A8D-9ABF-392D-B63AA5A083A8}"/>
                </a:ext>
              </a:extLst>
            </p:cNvPr>
            <p:cNvSpPr/>
            <p:nvPr/>
          </p:nvSpPr>
          <p:spPr>
            <a:xfrm>
              <a:off x="0" y="0"/>
              <a:ext cx="2899190" cy="251295"/>
            </a:xfrm>
            <a:custGeom>
              <a:avLst/>
              <a:gdLst/>
              <a:ahLst/>
              <a:cxnLst/>
              <a:rect l="l" t="t" r="r" b="b"/>
              <a:pathLst>
                <a:path w="2899190" h="251295">
                  <a:moveTo>
                    <a:pt x="0" y="0"/>
                  </a:moveTo>
                  <a:lnTo>
                    <a:pt x="2899190" y="0"/>
                  </a:lnTo>
                  <a:lnTo>
                    <a:pt x="2899190" y="251295"/>
                  </a:lnTo>
                  <a:lnTo>
                    <a:pt x="0" y="251295"/>
                  </a:lnTo>
                  <a:close/>
                </a:path>
              </a:pathLst>
            </a:custGeom>
            <a:solidFill>
              <a:srgbClr val="0C1B42"/>
            </a:solidFill>
          </p:spPr>
          <p:txBody>
            <a:bodyPr/>
            <a:lstStyle/>
            <a:p>
              <a:endParaRPr lang="fr-FR" sz="1200"/>
            </a:p>
          </p:txBody>
        </p:sp>
        <p:sp>
          <p:nvSpPr>
            <p:cNvPr id="9" name="TextBox 4">
              <a:extLst>
                <a:ext uri="{FF2B5EF4-FFF2-40B4-BE49-F238E27FC236}">
                  <a16:creationId xmlns:a16="http://schemas.microsoft.com/office/drawing/2014/main" id="{7702D49C-79E2-94F1-B4DC-92B38794377D}"/>
                </a:ext>
              </a:extLst>
            </p:cNvPr>
            <p:cNvSpPr txBox="1"/>
            <p:nvPr/>
          </p:nvSpPr>
          <p:spPr>
            <a:xfrm>
              <a:off x="0" y="-76200"/>
              <a:ext cx="2899190" cy="327495"/>
            </a:xfrm>
            <a:prstGeom prst="rect">
              <a:avLst/>
            </a:prstGeom>
          </p:spPr>
          <p:txBody>
            <a:bodyPr lIns="19117" tIns="19117" rIns="19117" bIns="19117" rtlCol="0" anchor="ctr"/>
            <a:lstStyle/>
            <a:p>
              <a:pPr algn="ctr">
                <a:lnSpc>
                  <a:spcPts val="3372"/>
                </a:lnSpc>
              </a:pPr>
              <a:endParaRPr sz="1200"/>
            </a:p>
          </p:txBody>
        </p:sp>
      </p:grpSp>
      <p:sp>
        <p:nvSpPr>
          <p:cNvPr id="10" name="Freeform 6">
            <a:extLst>
              <a:ext uri="{FF2B5EF4-FFF2-40B4-BE49-F238E27FC236}">
                <a16:creationId xmlns:a16="http://schemas.microsoft.com/office/drawing/2014/main" id="{07071A9E-661B-FB4F-3476-5034936D2104}"/>
              </a:ext>
            </a:extLst>
          </p:cNvPr>
          <p:cNvSpPr>
            <a:spLocks noChangeAspect="1"/>
          </p:cNvSpPr>
          <p:nvPr userDrawn="1"/>
        </p:nvSpPr>
        <p:spPr>
          <a:xfrm>
            <a:off x="6764722" y="6167189"/>
            <a:ext cx="3126702" cy="690204"/>
          </a:xfrm>
          <a:custGeom>
            <a:avLst/>
            <a:gdLst/>
            <a:ahLst/>
            <a:cxnLst/>
            <a:rect l="l" t="t" r="r" b="b"/>
            <a:pathLst>
              <a:path w="5932150" h="1309492">
                <a:moveTo>
                  <a:pt x="0" y="0"/>
                </a:moveTo>
                <a:lnTo>
                  <a:pt x="5932150" y="0"/>
                </a:lnTo>
                <a:lnTo>
                  <a:pt x="5932150" y="1309493"/>
                </a:lnTo>
                <a:lnTo>
                  <a:pt x="0" y="1309493"/>
                </a:lnTo>
                <a:lnTo>
                  <a:pt x="0" y="0"/>
                </a:lnTo>
                <a:close/>
              </a:path>
            </a:pathLst>
          </a:custGeom>
          <a:blipFill>
            <a:blip r:embed="rId13"/>
            <a:stretch>
              <a:fillRect r="-28915"/>
            </a:stretch>
          </a:blipFill>
        </p:spPr>
        <p:txBody>
          <a:bodyPr/>
          <a:lstStyle/>
          <a:p>
            <a:endParaRPr lang="fr-FR" sz="1200"/>
          </a:p>
        </p:txBody>
      </p:sp>
      <p:sp>
        <p:nvSpPr>
          <p:cNvPr id="11" name="TextBox 7">
            <a:extLst>
              <a:ext uri="{FF2B5EF4-FFF2-40B4-BE49-F238E27FC236}">
                <a16:creationId xmlns:a16="http://schemas.microsoft.com/office/drawing/2014/main" id="{6E9B1102-EA3A-3F47-858F-6B2199EEA3E6}"/>
              </a:ext>
            </a:extLst>
          </p:cNvPr>
          <p:cNvSpPr txBox="1"/>
          <p:nvPr userDrawn="1"/>
        </p:nvSpPr>
        <p:spPr>
          <a:xfrm>
            <a:off x="1389055" y="6233143"/>
            <a:ext cx="5145712" cy="372281"/>
          </a:xfrm>
          <a:prstGeom prst="rect">
            <a:avLst/>
          </a:prstGeom>
        </p:spPr>
        <p:txBody>
          <a:bodyPr lIns="0" tIns="0" rIns="0" bIns="0" rtlCol="0" anchor="t">
            <a:spAutoFit/>
          </a:bodyPr>
          <a:lstStyle/>
          <a:p>
            <a:pPr algn="ctr">
              <a:lnSpc>
                <a:spcPts val="3149"/>
              </a:lnSpc>
            </a:pPr>
            <a:r>
              <a:rPr lang="en-US" sz="2000" b="1" dirty="0">
                <a:solidFill>
                  <a:srgbClr val="FFFFFF"/>
                </a:solidFill>
                <a:latin typeface="Fira Sans Bold"/>
                <a:ea typeface="Fira Sans Bold"/>
                <a:cs typeface="Fira Sans Bold"/>
                <a:sym typeface="Fira Sans Bold"/>
              </a:rPr>
              <a:t>30ᵀᴴ WONCA EUROPE CONFERENCE 2026</a:t>
            </a:r>
          </a:p>
        </p:txBody>
      </p:sp>
      <p:sp>
        <p:nvSpPr>
          <p:cNvPr id="12" name="TextBox 9">
            <a:extLst>
              <a:ext uri="{FF2B5EF4-FFF2-40B4-BE49-F238E27FC236}">
                <a16:creationId xmlns:a16="http://schemas.microsoft.com/office/drawing/2014/main" id="{88230325-FB41-E8B1-0C54-D1B14E8365F3}"/>
              </a:ext>
            </a:extLst>
          </p:cNvPr>
          <p:cNvSpPr txBox="1"/>
          <p:nvPr userDrawn="1"/>
        </p:nvSpPr>
        <p:spPr>
          <a:xfrm>
            <a:off x="1595653" y="6502143"/>
            <a:ext cx="4707176" cy="278410"/>
          </a:xfrm>
          <a:prstGeom prst="rect">
            <a:avLst/>
          </a:prstGeom>
        </p:spPr>
        <p:txBody>
          <a:bodyPr lIns="0" tIns="0" rIns="0" bIns="0" rtlCol="0" anchor="t">
            <a:spAutoFit/>
          </a:bodyPr>
          <a:lstStyle/>
          <a:p>
            <a:pPr algn="ctr">
              <a:lnSpc>
                <a:spcPts val="2433"/>
              </a:lnSpc>
            </a:pPr>
            <a:r>
              <a:rPr lang="en-US" sz="1100" dirty="0">
                <a:solidFill>
                  <a:srgbClr val="FFFFFF"/>
                </a:solidFill>
                <a:latin typeface="Fira Sans"/>
                <a:ea typeface="Fira Sans"/>
                <a:cs typeface="Fira Sans"/>
                <a:sym typeface="Fira Sans"/>
              </a:rPr>
              <a:t>June 30</a:t>
            </a:r>
            <a:r>
              <a:rPr lang="en-US" sz="1100" baseline="30000" dirty="0">
                <a:solidFill>
                  <a:srgbClr val="FFFFFF"/>
                </a:solidFill>
                <a:latin typeface="Fira Sans"/>
                <a:ea typeface="Fira Sans"/>
                <a:cs typeface="Fira Sans"/>
                <a:sym typeface="Fira Sans"/>
              </a:rPr>
              <a:t>th</a:t>
            </a:r>
            <a:r>
              <a:rPr lang="en-US" sz="1100" dirty="0">
                <a:solidFill>
                  <a:srgbClr val="FFFFFF"/>
                </a:solidFill>
                <a:latin typeface="Fira Sans"/>
                <a:ea typeface="Fira Sans"/>
                <a:cs typeface="Fira Sans"/>
                <a:sym typeface="Fira Sans"/>
              </a:rPr>
              <a:t>   - July 3</a:t>
            </a:r>
            <a:r>
              <a:rPr lang="en-US" sz="1100" baseline="30000" dirty="0">
                <a:solidFill>
                  <a:srgbClr val="FFFFFF"/>
                </a:solidFill>
                <a:latin typeface="Fira Sans"/>
                <a:ea typeface="Fira Sans"/>
                <a:cs typeface="Fira Sans"/>
                <a:sym typeface="Fira Sans"/>
              </a:rPr>
              <a:t>rd</a:t>
            </a:r>
            <a:r>
              <a:rPr lang="en-US" sz="1100" dirty="0">
                <a:solidFill>
                  <a:srgbClr val="FFFFFF"/>
                </a:solidFill>
                <a:latin typeface="Fira Sans"/>
                <a:ea typeface="Fira Sans"/>
                <a:cs typeface="Fira Sans"/>
                <a:sym typeface="Fira Sans"/>
              </a:rPr>
              <a:t>   2026 - PARIS, FRANCE</a:t>
            </a:r>
          </a:p>
        </p:txBody>
      </p:sp>
      <p:sp>
        <p:nvSpPr>
          <p:cNvPr id="13" name="Freeform 12">
            <a:extLst>
              <a:ext uri="{FF2B5EF4-FFF2-40B4-BE49-F238E27FC236}">
                <a16:creationId xmlns:a16="http://schemas.microsoft.com/office/drawing/2014/main" id="{859437F9-FF9B-5F82-552F-31E9D2DB3213}"/>
              </a:ext>
            </a:extLst>
          </p:cNvPr>
          <p:cNvSpPr/>
          <p:nvPr userDrawn="1"/>
        </p:nvSpPr>
        <p:spPr>
          <a:xfrm>
            <a:off x="11121968" y="6328691"/>
            <a:ext cx="896609" cy="324409"/>
          </a:xfrm>
          <a:custGeom>
            <a:avLst/>
            <a:gdLst/>
            <a:ahLst/>
            <a:cxnLst/>
            <a:rect l="l" t="t" r="r" b="b"/>
            <a:pathLst>
              <a:path w="1344914" h="486614">
                <a:moveTo>
                  <a:pt x="0" y="0"/>
                </a:moveTo>
                <a:lnTo>
                  <a:pt x="1344914" y="0"/>
                </a:lnTo>
                <a:lnTo>
                  <a:pt x="1344914" y="486615"/>
                </a:lnTo>
                <a:lnTo>
                  <a:pt x="0" y="486615"/>
                </a:lnTo>
                <a:lnTo>
                  <a:pt x="0" y="0"/>
                </a:lnTo>
                <a:close/>
              </a:path>
            </a:pathLst>
          </a:custGeom>
          <a:blipFill>
            <a:blip>
              <a:extLst>
                <a:ext uri="{96DAC541-7B7A-43D3-8B79-37D633B846F1}">
                  <asvg:svgBlip xmlns:asvg="http://schemas.microsoft.com/office/drawing/2016/SVG/main" r:embed="rId14"/>
                </a:ext>
              </a:extLst>
            </a:blip>
            <a:stretch>
              <a:fillRect/>
            </a:stretch>
          </a:blipFill>
        </p:spPr>
        <p:txBody>
          <a:bodyPr/>
          <a:lstStyle/>
          <a:p>
            <a:endParaRPr lang="fr-FR" sz="1200"/>
          </a:p>
        </p:txBody>
      </p:sp>
      <p:sp>
        <p:nvSpPr>
          <p:cNvPr id="14" name="Freeform 13">
            <a:extLst>
              <a:ext uri="{FF2B5EF4-FFF2-40B4-BE49-F238E27FC236}">
                <a16:creationId xmlns:a16="http://schemas.microsoft.com/office/drawing/2014/main" id="{A687528A-5809-CE33-67FF-96F0D2857E3B}"/>
              </a:ext>
            </a:extLst>
          </p:cNvPr>
          <p:cNvSpPr/>
          <p:nvPr userDrawn="1"/>
        </p:nvSpPr>
        <p:spPr>
          <a:xfrm>
            <a:off x="10234235" y="6298955"/>
            <a:ext cx="730348" cy="275925"/>
          </a:xfrm>
          <a:custGeom>
            <a:avLst/>
            <a:gdLst/>
            <a:ahLst/>
            <a:cxnLst/>
            <a:rect l="l" t="t" r="r" b="b"/>
            <a:pathLst>
              <a:path w="1095522" h="413888">
                <a:moveTo>
                  <a:pt x="0" y="0"/>
                </a:moveTo>
                <a:lnTo>
                  <a:pt x="1095523" y="0"/>
                </a:lnTo>
                <a:lnTo>
                  <a:pt x="1095523" y="413888"/>
                </a:lnTo>
                <a:lnTo>
                  <a:pt x="0" y="413888"/>
                </a:lnTo>
                <a:lnTo>
                  <a:pt x="0" y="0"/>
                </a:lnTo>
                <a:close/>
              </a:path>
            </a:pathLst>
          </a:custGeom>
          <a:blipFill>
            <a:blip r:embed="rId15"/>
            <a:stretch>
              <a:fillRect b="-55732"/>
            </a:stretch>
          </a:blipFill>
        </p:spPr>
        <p:txBody>
          <a:bodyPr/>
          <a:lstStyle/>
          <a:p>
            <a:endParaRPr lang="fr-FR" sz="1200"/>
          </a:p>
        </p:txBody>
      </p:sp>
      <p:sp>
        <p:nvSpPr>
          <p:cNvPr id="15" name="Freeform 14">
            <a:extLst>
              <a:ext uri="{FF2B5EF4-FFF2-40B4-BE49-F238E27FC236}">
                <a16:creationId xmlns:a16="http://schemas.microsoft.com/office/drawing/2014/main" id="{DA7A689A-86F0-17D9-80E3-C7B148281F54}"/>
              </a:ext>
            </a:extLst>
          </p:cNvPr>
          <p:cNvSpPr/>
          <p:nvPr userDrawn="1"/>
        </p:nvSpPr>
        <p:spPr>
          <a:xfrm>
            <a:off x="10234235" y="6574881"/>
            <a:ext cx="730348" cy="153779"/>
          </a:xfrm>
          <a:custGeom>
            <a:avLst/>
            <a:gdLst/>
            <a:ahLst/>
            <a:cxnLst/>
            <a:rect l="l" t="t" r="r" b="b"/>
            <a:pathLst>
              <a:path w="1095522" h="230669">
                <a:moveTo>
                  <a:pt x="0" y="0"/>
                </a:moveTo>
                <a:lnTo>
                  <a:pt x="1095523" y="0"/>
                </a:lnTo>
                <a:lnTo>
                  <a:pt x="1095523" y="230669"/>
                </a:lnTo>
                <a:lnTo>
                  <a:pt x="0" y="230669"/>
                </a:lnTo>
                <a:lnTo>
                  <a:pt x="0" y="0"/>
                </a:lnTo>
                <a:close/>
              </a:path>
            </a:pathLst>
          </a:custGeom>
          <a:blipFill>
            <a:blip r:embed="rId16"/>
            <a:stretch>
              <a:fillRect t="-179429"/>
            </a:stretch>
          </a:blipFill>
        </p:spPr>
        <p:txBody>
          <a:bodyPr/>
          <a:lstStyle/>
          <a:p>
            <a:endParaRPr lang="fr-FR" sz="1200"/>
          </a:p>
        </p:txBody>
      </p:sp>
      <p:pic>
        <p:nvPicPr>
          <p:cNvPr id="19" name="Image 18" descr="Une image contenant animation japonaise, illustration, affiche, peinture&#10;&#10;Le contenu généré par l’IA peut être incorrect.">
            <a:extLst>
              <a:ext uri="{FF2B5EF4-FFF2-40B4-BE49-F238E27FC236}">
                <a16:creationId xmlns:a16="http://schemas.microsoft.com/office/drawing/2014/main" id="{97F71C42-137E-F51D-2B9B-37E390BA2538}"/>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27999" y="5434174"/>
            <a:ext cx="1264184" cy="1443394"/>
          </a:xfrm>
          <a:prstGeom prst="rect">
            <a:avLst/>
          </a:prstGeom>
        </p:spPr>
      </p:pic>
    </p:spTree>
    <p:extLst>
      <p:ext uri="{BB962C8B-B14F-4D97-AF65-F5344CB8AC3E}">
        <p14:creationId xmlns:p14="http://schemas.microsoft.com/office/powerpoint/2010/main" val="148693387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xml"/><Relationship Id="rId1" Type="http://schemas.openxmlformats.org/officeDocument/2006/relationships/slideLayout" Target="../slideLayouts/slideLayout18.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1.xml"/><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2.xml"/><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18.xml"/><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4.xml"/><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5.xml"/><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9.xml"/><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mOrb"/>
          <p:cNvSpPr/>
          <p:nvPr/>
        </p:nvSpPr>
        <p:spPr>
          <a:xfrm>
            <a:off x="-777240" y="2697480"/>
            <a:ext cx="5943600" cy="5943600"/>
          </a:xfrm>
          <a:prstGeom prst="ellipse">
            <a:avLst/>
          </a:prstGeom>
          <a:solidFill>
            <a:srgbClr val="A02B93">
              <a:alpha val="9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 name="Rectangle 1"/>
          <p:cNvSpPr/>
          <p:nvPr/>
        </p:nvSpPr>
        <p:spPr>
          <a:xfrm>
            <a:off x="6051481" y="24965"/>
            <a:ext cx="6126480" cy="6172200"/>
          </a:xfrm>
          <a:prstGeom prst="rect">
            <a:avLst/>
          </a:prstGeom>
          <a:solidFill>
            <a:srgbClr val="0E284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Rectangle 2"/>
          <p:cNvSpPr/>
          <p:nvPr/>
        </p:nvSpPr>
        <p:spPr>
          <a:xfrm>
            <a:off x="6051481" y="24965"/>
            <a:ext cx="6126480" cy="146304"/>
          </a:xfrm>
          <a:prstGeom prst="rect">
            <a:avLst/>
          </a:prstGeom>
          <a:solidFill>
            <a:srgbClr val="A02B9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4" name="Picture 3" descr="croc_buried.jpg"/>
          <p:cNvPicPr>
            <a:picLocks noChangeAspect="1"/>
          </p:cNvPicPr>
          <p:nvPr/>
        </p:nvPicPr>
        <p:blipFill>
          <a:blip r:embed="rId3"/>
          <a:stretch>
            <a:fillRect/>
          </a:stretch>
        </p:blipFill>
        <p:spPr>
          <a:xfrm>
            <a:off x="444941" y="210620"/>
            <a:ext cx="5284615" cy="5284615"/>
          </a:xfrm>
          <a:prstGeom prst="rect">
            <a:avLst/>
          </a:prstGeom>
          <a:ln>
            <a:noFill/>
          </a:ln>
          <a:effectLst/>
        </p:spPr>
      </p:pic>
      <p:sp>
        <p:nvSpPr>
          <p:cNvPr id="6" name="TextBox 5"/>
          <p:cNvSpPr txBox="1"/>
          <p:nvPr/>
        </p:nvSpPr>
        <p:spPr>
          <a:xfrm>
            <a:off x="6691561" y="1076525"/>
            <a:ext cx="5166360" cy="2468880"/>
          </a:xfrm>
          <a:prstGeom prst="rect">
            <a:avLst/>
          </a:prstGeom>
          <a:noFill/>
        </p:spPr>
        <p:txBody>
          <a:bodyPr wrap="square" lIns="0" tIns="0" rIns="0" bIns="0" anchor="t">
            <a:spAutoFit/>
          </a:bodyPr>
          <a:lstStyle/>
          <a:p>
            <a:pPr algn="l">
              <a:lnSpc>
                <a:spcPct val="100000"/>
              </a:lnSpc>
              <a:spcBef>
                <a:spcPts val="0"/>
              </a:spcBef>
              <a:spcAft>
                <a:spcPts val="200"/>
              </a:spcAft>
            </a:pPr>
            <a:r>
              <a:rPr sz="3300" b="1" dirty="0">
                <a:solidFill>
                  <a:srgbClr val="FFFFFF"/>
                </a:solidFill>
                <a:latin typeface="Aptos Display"/>
              </a:rPr>
              <a:t>Beware of the </a:t>
            </a:r>
          </a:p>
          <a:p>
            <a:pPr algn="l">
              <a:lnSpc>
                <a:spcPct val="100000"/>
              </a:lnSpc>
              <a:spcBef>
                <a:spcPts val="0"/>
              </a:spcBef>
              <a:spcAft>
                <a:spcPts val="200"/>
              </a:spcAft>
            </a:pPr>
            <a:r>
              <a:rPr sz="3300" b="1" dirty="0">
                <a:solidFill>
                  <a:srgbClr val="D99BE6"/>
                </a:solidFill>
                <a:latin typeface="Aptos Display"/>
              </a:rPr>
              <a:t>purple crocodile</a:t>
            </a:r>
          </a:p>
        </p:txBody>
      </p:sp>
      <p:sp>
        <p:nvSpPr>
          <p:cNvPr id="7" name="TextBox 6"/>
          <p:cNvSpPr txBox="1"/>
          <p:nvPr/>
        </p:nvSpPr>
        <p:spPr>
          <a:xfrm>
            <a:off x="6691561" y="2356685"/>
            <a:ext cx="5212080" cy="984885"/>
          </a:xfrm>
          <a:prstGeom prst="rect">
            <a:avLst/>
          </a:prstGeom>
          <a:noFill/>
        </p:spPr>
        <p:txBody>
          <a:bodyPr wrap="square" lIns="0" tIns="0" rIns="0" bIns="0" anchor="t">
            <a:spAutoFit/>
          </a:bodyPr>
          <a:lstStyle/>
          <a:p>
            <a:r>
              <a:rPr lang="fr-FR" sz="1600" b="1" dirty="0" err="1">
                <a:solidFill>
                  <a:schemeClr val="bg1"/>
                </a:solidFill>
              </a:rPr>
              <a:t>Reducing</a:t>
            </a:r>
            <a:r>
              <a:rPr lang="fr-FR" sz="1600" b="1" dirty="0">
                <a:solidFill>
                  <a:schemeClr val="bg1"/>
                </a:solidFill>
              </a:rPr>
              <a:t> </a:t>
            </a:r>
            <a:r>
              <a:rPr lang="fr-FR" sz="1600" b="1" dirty="0" err="1">
                <a:solidFill>
                  <a:schemeClr val="bg1"/>
                </a:solidFill>
              </a:rPr>
              <a:t>inappropriate</a:t>
            </a:r>
            <a:r>
              <a:rPr lang="fr-FR" sz="1600" b="1" dirty="0">
                <a:solidFill>
                  <a:schemeClr val="bg1"/>
                </a:solidFill>
              </a:rPr>
              <a:t> </a:t>
            </a:r>
            <a:r>
              <a:rPr lang="fr-FR" sz="1600" b="1" dirty="0" err="1">
                <a:solidFill>
                  <a:schemeClr val="bg1"/>
                </a:solidFill>
              </a:rPr>
              <a:t>requests</a:t>
            </a:r>
            <a:r>
              <a:rPr lang="fr-FR" sz="1600" b="1" dirty="0">
                <a:solidFill>
                  <a:schemeClr val="bg1"/>
                </a:solidFill>
              </a:rPr>
              <a:t> for </a:t>
            </a:r>
            <a:r>
              <a:rPr lang="fr-FR" sz="1600" b="1" dirty="0" err="1">
                <a:solidFill>
                  <a:schemeClr val="bg1"/>
                </a:solidFill>
              </a:rPr>
              <a:t>medical</a:t>
            </a:r>
            <a:r>
              <a:rPr lang="fr-FR" sz="1600" b="1" dirty="0">
                <a:solidFill>
                  <a:schemeClr val="bg1"/>
                </a:solidFill>
              </a:rPr>
              <a:t> </a:t>
            </a:r>
            <a:r>
              <a:rPr lang="fr-FR" sz="1600" b="1" dirty="0" err="1">
                <a:solidFill>
                  <a:schemeClr val="bg1"/>
                </a:solidFill>
              </a:rPr>
              <a:t>certificates</a:t>
            </a:r>
            <a:r>
              <a:rPr lang="fr-FR" sz="1600" b="1" dirty="0">
                <a:solidFill>
                  <a:schemeClr val="bg1"/>
                </a:solidFill>
              </a:rPr>
              <a:t>: collaboration </a:t>
            </a:r>
            <a:r>
              <a:rPr lang="fr-FR" sz="1600" b="1" dirty="0" err="1">
                <a:solidFill>
                  <a:schemeClr val="bg1"/>
                </a:solidFill>
              </a:rPr>
              <a:t>between</a:t>
            </a:r>
            <a:r>
              <a:rPr lang="fr-FR" sz="1600" b="1" dirty="0">
                <a:solidFill>
                  <a:schemeClr val="bg1"/>
                </a:solidFill>
              </a:rPr>
              <a:t> certificats-</a:t>
            </a:r>
            <a:r>
              <a:rPr lang="fr-FR" sz="1600" b="1" dirty="0" err="1">
                <a:solidFill>
                  <a:schemeClr val="bg1"/>
                </a:solidFill>
              </a:rPr>
              <a:t>absurdes.fr</a:t>
            </a:r>
            <a:r>
              <a:rPr lang="fr-FR" sz="1600" b="1" dirty="0">
                <a:solidFill>
                  <a:schemeClr val="bg1"/>
                </a:solidFill>
              </a:rPr>
              <a:t> and 11 </a:t>
            </a:r>
            <a:r>
              <a:rPr lang="fr-FR" sz="1600" b="1" dirty="0" err="1">
                <a:solidFill>
                  <a:schemeClr val="bg1"/>
                </a:solidFill>
              </a:rPr>
              <a:t>Departmental</a:t>
            </a:r>
            <a:r>
              <a:rPr lang="fr-FR" sz="1600" b="1" dirty="0">
                <a:solidFill>
                  <a:schemeClr val="bg1"/>
                </a:solidFill>
              </a:rPr>
              <a:t> </a:t>
            </a:r>
            <a:r>
              <a:rPr lang="fr-FR" sz="1600" b="1" dirty="0" err="1">
                <a:solidFill>
                  <a:schemeClr val="bg1"/>
                </a:solidFill>
              </a:rPr>
              <a:t>Medical</a:t>
            </a:r>
            <a:r>
              <a:rPr lang="fr-FR" sz="1600" b="1" dirty="0">
                <a:solidFill>
                  <a:schemeClr val="bg1"/>
                </a:solidFill>
              </a:rPr>
              <a:t> </a:t>
            </a:r>
            <a:r>
              <a:rPr lang="fr-FR" sz="1600" b="1" dirty="0" err="1">
                <a:solidFill>
                  <a:schemeClr val="bg1"/>
                </a:solidFill>
              </a:rPr>
              <a:t>Councils</a:t>
            </a:r>
            <a:r>
              <a:rPr lang="fr-FR" sz="1600" b="1" dirty="0">
                <a:solidFill>
                  <a:schemeClr val="bg1"/>
                </a:solidFill>
              </a:rPr>
              <a:t> in France</a:t>
            </a:r>
            <a:endParaRPr lang="fr-FR" sz="1600" dirty="0">
              <a:solidFill>
                <a:schemeClr val="bg1"/>
              </a:solidFill>
            </a:endParaRPr>
          </a:p>
        </p:txBody>
      </p:sp>
      <p:sp>
        <p:nvSpPr>
          <p:cNvPr id="8" name="Rounded Rectangle 7"/>
          <p:cNvSpPr/>
          <p:nvPr/>
        </p:nvSpPr>
        <p:spPr>
          <a:xfrm>
            <a:off x="6691561" y="3636845"/>
            <a:ext cx="2743200" cy="50292"/>
          </a:xfrm>
          <a:prstGeom prst="roundRect">
            <a:avLst/>
          </a:prstGeom>
          <a:solidFill>
            <a:srgbClr val="A02B9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TextBox 8"/>
          <p:cNvSpPr txBox="1"/>
          <p:nvPr/>
        </p:nvSpPr>
        <p:spPr>
          <a:xfrm>
            <a:off x="6691561" y="3847156"/>
            <a:ext cx="5257800" cy="479618"/>
          </a:xfrm>
          <a:prstGeom prst="rect">
            <a:avLst/>
          </a:prstGeom>
          <a:noFill/>
        </p:spPr>
        <p:txBody>
          <a:bodyPr wrap="square" lIns="0" tIns="0" rIns="0" bIns="0" anchor="t">
            <a:spAutoFit/>
          </a:bodyPr>
          <a:lstStyle/>
          <a:p>
            <a:pPr algn="l">
              <a:spcBef>
                <a:spcPts val="0"/>
              </a:spcBef>
              <a:spcAft>
                <a:spcPts val="500"/>
              </a:spcAft>
            </a:pPr>
            <a:r>
              <a:rPr sz="1350" b="1" dirty="0">
                <a:solidFill>
                  <a:srgbClr val="FFFFFF"/>
                </a:solidFill>
                <a:latin typeface="Aptos"/>
              </a:rPr>
              <a:t>M</a:t>
            </a:r>
            <a:r>
              <a:rPr lang="fr-FR" sz="1350" b="1" dirty="0" err="1">
                <a:solidFill>
                  <a:srgbClr val="FFFFFF"/>
                </a:solidFill>
                <a:latin typeface="Aptos"/>
              </a:rPr>
              <a:t>ichaël</a:t>
            </a:r>
            <a:r>
              <a:rPr sz="1350" b="1" dirty="0">
                <a:solidFill>
                  <a:srgbClr val="FFFFFF"/>
                </a:solidFill>
                <a:latin typeface="Aptos"/>
              </a:rPr>
              <a:t> Rochoy</a:t>
            </a:r>
            <a:r>
              <a:rPr sz="1350" b="0" dirty="0">
                <a:solidFill>
                  <a:srgbClr val="CFD9E6"/>
                </a:solidFill>
                <a:latin typeface="Aptos"/>
              </a:rPr>
              <a:t>  </a:t>
            </a:r>
            <a:r>
              <a:rPr lang="fr-FR" sz="1350" dirty="0">
                <a:solidFill>
                  <a:srgbClr val="CFD9E6"/>
                </a:solidFill>
                <a:latin typeface="Aptos"/>
              </a:rPr>
              <a:t>-</a:t>
            </a:r>
            <a:r>
              <a:rPr sz="1350" b="0" dirty="0">
                <a:solidFill>
                  <a:srgbClr val="CFD9E6"/>
                </a:solidFill>
                <a:latin typeface="Aptos"/>
              </a:rPr>
              <a:t>  I</a:t>
            </a:r>
            <a:r>
              <a:rPr lang="fr-FR" sz="1350" dirty="0" err="1">
                <a:solidFill>
                  <a:srgbClr val="CFD9E6"/>
                </a:solidFill>
                <a:latin typeface="Aptos"/>
              </a:rPr>
              <a:t>driss</a:t>
            </a:r>
            <a:r>
              <a:rPr lang="fr-FR" sz="1350" dirty="0">
                <a:solidFill>
                  <a:srgbClr val="CFD9E6"/>
                </a:solidFill>
                <a:latin typeface="Aptos"/>
              </a:rPr>
              <a:t> </a:t>
            </a:r>
            <a:r>
              <a:rPr sz="1350" b="0" dirty="0" err="1">
                <a:solidFill>
                  <a:srgbClr val="CFD9E6"/>
                </a:solidFill>
                <a:latin typeface="Aptos"/>
              </a:rPr>
              <a:t>Modson</a:t>
            </a:r>
            <a:r>
              <a:rPr sz="1350" b="0" dirty="0">
                <a:solidFill>
                  <a:srgbClr val="CFD9E6"/>
                </a:solidFill>
                <a:latin typeface="Aptos"/>
              </a:rPr>
              <a:t> </a:t>
            </a:r>
            <a:r>
              <a:rPr sz="1350" b="0" dirty="0" err="1">
                <a:solidFill>
                  <a:srgbClr val="CFD9E6"/>
                </a:solidFill>
                <a:latin typeface="Aptos"/>
              </a:rPr>
              <a:t>Tavaze</a:t>
            </a:r>
            <a:r>
              <a:rPr sz="1350" b="0" dirty="0">
                <a:solidFill>
                  <a:srgbClr val="CFD9E6"/>
                </a:solidFill>
                <a:latin typeface="Aptos"/>
              </a:rPr>
              <a:t> </a:t>
            </a:r>
            <a:r>
              <a:rPr lang="fr-FR" sz="1350" b="0" dirty="0">
                <a:solidFill>
                  <a:srgbClr val="CFD9E6"/>
                </a:solidFill>
                <a:latin typeface="Aptos"/>
              </a:rPr>
              <a:t> -</a:t>
            </a:r>
            <a:r>
              <a:rPr sz="1350" b="0" dirty="0">
                <a:solidFill>
                  <a:srgbClr val="CFD9E6"/>
                </a:solidFill>
                <a:latin typeface="Aptos"/>
              </a:rPr>
              <a:t>  C</a:t>
            </a:r>
            <a:r>
              <a:rPr lang="fr-FR" sz="1350" b="0" dirty="0" err="1">
                <a:solidFill>
                  <a:srgbClr val="CFD9E6"/>
                </a:solidFill>
                <a:latin typeface="Aptos"/>
              </a:rPr>
              <a:t>amille</a:t>
            </a:r>
            <a:r>
              <a:rPr sz="1350" b="0" dirty="0">
                <a:solidFill>
                  <a:srgbClr val="CFD9E6"/>
                </a:solidFill>
                <a:latin typeface="Aptos"/>
              </a:rPr>
              <a:t> Hong</a:t>
            </a:r>
            <a:endParaRPr lang="fr-FR" sz="1350" b="0" dirty="0">
              <a:solidFill>
                <a:srgbClr val="CFD9E6"/>
              </a:solidFill>
              <a:latin typeface="Aptos"/>
            </a:endParaRPr>
          </a:p>
          <a:p>
            <a:pPr algn="l">
              <a:spcBef>
                <a:spcPts val="0"/>
              </a:spcBef>
              <a:spcAft>
                <a:spcPts val="500"/>
              </a:spcAft>
            </a:pPr>
            <a:r>
              <a:rPr lang="fr-FR" sz="1350" dirty="0">
                <a:solidFill>
                  <a:srgbClr val="CFD9E6"/>
                </a:solidFill>
                <a:latin typeface="Aptos"/>
              </a:rPr>
              <a:t>Outreau – certificats-</a:t>
            </a:r>
            <a:r>
              <a:rPr lang="fr-FR" sz="1350" dirty="0" err="1">
                <a:solidFill>
                  <a:srgbClr val="CFD9E6"/>
                </a:solidFill>
                <a:latin typeface="Aptos"/>
              </a:rPr>
              <a:t>absurdes.fr</a:t>
            </a:r>
            <a:r>
              <a:rPr lang="fr-FR" sz="1350" dirty="0">
                <a:solidFill>
                  <a:srgbClr val="CFD9E6"/>
                </a:solidFill>
                <a:latin typeface="Aptos"/>
              </a:rPr>
              <a:t> (Collège de la Médecine Générale)</a:t>
            </a:r>
            <a:endParaRPr sz="1350" b="0" dirty="0">
              <a:solidFill>
                <a:srgbClr val="CFD9E6"/>
              </a:solidFill>
              <a:latin typeface="Aptos"/>
            </a:endParaRPr>
          </a:p>
        </p:txBody>
      </p:sp>
      <p:sp>
        <p:nvSpPr>
          <p:cNvPr id="11" name="TextBox 10"/>
          <p:cNvSpPr txBox="1"/>
          <p:nvPr/>
        </p:nvSpPr>
        <p:spPr>
          <a:xfrm>
            <a:off x="5934869" y="5886269"/>
            <a:ext cx="5760720" cy="146194"/>
          </a:xfrm>
          <a:prstGeom prst="rect">
            <a:avLst/>
          </a:prstGeom>
          <a:noFill/>
        </p:spPr>
        <p:txBody>
          <a:bodyPr wrap="square" lIns="0" tIns="0" rIns="0" bIns="0" anchor="t">
            <a:spAutoFit/>
          </a:bodyPr>
          <a:lstStyle/>
          <a:p>
            <a:pPr algn="r">
              <a:spcBef>
                <a:spcPts val="0"/>
              </a:spcBef>
              <a:spcAft>
                <a:spcPts val="400"/>
              </a:spcAft>
            </a:pPr>
            <a:r>
              <a:rPr sz="950" b="0" i="1" dirty="0">
                <a:solidFill>
                  <a:srgbClr val="FFFFFF"/>
                </a:solidFill>
                <a:latin typeface="Aptos"/>
              </a:rPr>
              <a:t>Artworks © SANAGA </a:t>
            </a:r>
            <a:r>
              <a:rPr lang="fr-FR" sz="950" b="0" i="1" dirty="0">
                <a:solidFill>
                  <a:srgbClr val="FFFFFF"/>
                </a:solidFill>
                <a:latin typeface="Aptos"/>
              </a:rPr>
              <a:t>-</a:t>
            </a:r>
            <a:r>
              <a:rPr sz="950" b="0" i="1" dirty="0">
                <a:solidFill>
                  <a:srgbClr val="FFFFFF"/>
                </a:solidFill>
                <a:latin typeface="Aptos"/>
              </a:rPr>
              <a:t> </a:t>
            </a:r>
            <a:r>
              <a:rPr sz="950" b="0" i="1" dirty="0" err="1">
                <a:solidFill>
                  <a:srgbClr val="FFFFFF"/>
                </a:solidFill>
                <a:latin typeface="Aptos"/>
              </a:rPr>
              <a:t>certificats-absurdes.fr</a:t>
            </a:r>
            <a:endParaRPr sz="950" b="0" i="1" dirty="0">
              <a:solidFill>
                <a:srgbClr val="FFFFFF"/>
              </a:solidFill>
              <a:latin typeface="Aptos"/>
            </a:endParaRP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100">
        <p159:morph option="byObject"/>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mOrb"/>
          <p:cNvSpPr/>
          <p:nvPr/>
        </p:nvSpPr>
        <p:spPr>
          <a:xfrm>
            <a:off x="7863840" y="2743200"/>
            <a:ext cx="5852160" cy="5852160"/>
          </a:xfrm>
          <a:prstGeom prst="ellipse">
            <a:avLst/>
          </a:prstGeom>
          <a:solidFill>
            <a:srgbClr val="156082">
              <a:alpha val="9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 name="mRule"/>
          <p:cNvSpPr/>
          <p:nvPr/>
        </p:nvSpPr>
        <p:spPr>
          <a:xfrm>
            <a:off x="566928" y="384048"/>
            <a:ext cx="182880" cy="658368"/>
          </a:xfrm>
          <a:prstGeom prst="roundRect">
            <a:avLst/>
          </a:prstGeom>
          <a:solidFill>
            <a:srgbClr val="4EA7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mKicker"/>
          <p:cNvSpPr txBox="1"/>
          <p:nvPr/>
        </p:nvSpPr>
        <p:spPr>
          <a:xfrm>
            <a:off x="868680" y="365760"/>
            <a:ext cx="10332720" cy="310896"/>
          </a:xfrm>
          <a:prstGeom prst="rect">
            <a:avLst/>
          </a:prstGeom>
          <a:noFill/>
        </p:spPr>
        <p:txBody>
          <a:bodyPr wrap="square" lIns="0" tIns="0" rIns="0" bIns="0" anchor="t">
            <a:spAutoFit/>
          </a:bodyPr>
          <a:lstStyle/>
          <a:p>
            <a:pPr algn="l">
              <a:spcBef>
                <a:spcPts val="0"/>
              </a:spcBef>
              <a:spcAft>
                <a:spcPts val="400"/>
              </a:spcAft>
            </a:pPr>
            <a:r>
              <a:rPr sz="1250" b="1">
                <a:solidFill>
                  <a:srgbClr val="4EA72E"/>
                </a:solidFill>
                <a:latin typeface="Aptos"/>
              </a:rPr>
              <a:t>BEYOND FRANCE</a:t>
            </a:r>
          </a:p>
        </p:txBody>
      </p:sp>
      <p:sp>
        <p:nvSpPr>
          <p:cNvPr id="4" name="mTitle"/>
          <p:cNvSpPr txBox="1"/>
          <p:nvPr/>
        </p:nvSpPr>
        <p:spPr>
          <a:xfrm>
            <a:off x="868680" y="621792"/>
            <a:ext cx="10332720" cy="822960"/>
          </a:xfrm>
          <a:prstGeom prst="rect">
            <a:avLst/>
          </a:prstGeom>
          <a:noFill/>
        </p:spPr>
        <p:txBody>
          <a:bodyPr wrap="square" lIns="0" tIns="0" rIns="0" bIns="0" anchor="t">
            <a:spAutoFit/>
          </a:bodyPr>
          <a:lstStyle/>
          <a:p>
            <a:pPr algn="l">
              <a:spcBef>
                <a:spcPts val="0"/>
              </a:spcBef>
              <a:spcAft>
                <a:spcPts val="400"/>
              </a:spcAft>
            </a:pPr>
            <a:r>
              <a:rPr sz="3000" b="1">
                <a:solidFill>
                  <a:srgbClr val="0E2841"/>
                </a:solidFill>
                <a:latin typeface="Aptos Display"/>
              </a:rPr>
              <a:t>A shared European problem</a:t>
            </a:r>
          </a:p>
        </p:txBody>
      </p:sp>
      <p:sp>
        <p:nvSpPr>
          <p:cNvPr id="6" name="TextBox 5"/>
          <p:cNvSpPr txBox="1"/>
          <p:nvPr/>
        </p:nvSpPr>
        <p:spPr>
          <a:xfrm>
            <a:off x="868680" y="1554480"/>
            <a:ext cx="6858000" cy="513795"/>
          </a:xfrm>
          <a:prstGeom prst="rect">
            <a:avLst/>
          </a:prstGeom>
          <a:noFill/>
        </p:spPr>
        <p:txBody>
          <a:bodyPr wrap="square" lIns="0" tIns="0" rIns="0" bIns="0" anchor="t">
            <a:spAutoFit/>
          </a:bodyPr>
          <a:lstStyle/>
          <a:p>
            <a:pPr algn="l">
              <a:lnSpc>
                <a:spcPct val="114000"/>
              </a:lnSpc>
              <a:spcBef>
                <a:spcPts val="0"/>
              </a:spcBef>
              <a:spcAft>
                <a:spcPts val="400"/>
              </a:spcAft>
            </a:pPr>
            <a:r>
              <a:rPr sz="1500" b="0" dirty="0">
                <a:solidFill>
                  <a:srgbClr val="232A33"/>
                </a:solidFill>
                <a:latin typeface="Aptos"/>
              </a:rPr>
              <a:t>GPs across Europe are buried under low-value certificates </a:t>
            </a:r>
            <a:r>
              <a:rPr lang="fr-FR" sz="1500" dirty="0">
                <a:solidFill>
                  <a:srgbClr val="232A33"/>
                </a:solidFill>
                <a:latin typeface="Aptos"/>
              </a:rPr>
              <a:t>- </a:t>
            </a:r>
            <a:r>
              <a:rPr sz="1500" b="0" dirty="0">
                <a:solidFill>
                  <a:srgbClr val="232A33"/>
                </a:solidFill>
                <a:latin typeface="Aptos"/>
              </a:rPr>
              <a:t>and movements are rising to push back.</a:t>
            </a:r>
          </a:p>
        </p:txBody>
      </p:sp>
      <p:sp>
        <p:nvSpPr>
          <p:cNvPr id="7" name="Rounded Rectangle 6"/>
          <p:cNvSpPr/>
          <p:nvPr/>
        </p:nvSpPr>
        <p:spPr>
          <a:xfrm>
            <a:off x="868680" y="2514600"/>
            <a:ext cx="118872" cy="457200"/>
          </a:xfrm>
          <a:prstGeom prst="roundRect">
            <a:avLst/>
          </a:prstGeom>
          <a:solidFill>
            <a:srgbClr val="15608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TextBox 7"/>
          <p:cNvSpPr txBox="1"/>
          <p:nvPr/>
        </p:nvSpPr>
        <p:spPr>
          <a:xfrm>
            <a:off x="1097280" y="2514600"/>
            <a:ext cx="2788920" cy="457200"/>
          </a:xfrm>
          <a:prstGeom prst="rect">
            <a:avLst/>
          </a:prstGeom>
          <a:noFill/>
        </p:spPr>
        <p:txBody>
          <a:bodyPr wrap="square" lIns="0" tIns="0" rIns="0" bIns="0" anchor="ctr">
            <a:spAutoFit/>
          </a:bodyPr>
          <a:lstStyle/>
          <a:p>
            <a:pPr algn="l">
              <a:spcBef>
                <a:spcPts val="0"/>
              </a:spcBef>
              <a:spcAft>
                <a:spcPts val="400"/>
              </a:spcAft>
            </a:pPr>
            <a:r>
              <a:rPr sz="1350" b="1">
                <a:solidFill>
                  <a:srgbClr val="0E2841"/>
                </a:solidFill>
                <a:latin typeface="Aptos"/>
              </a:rPr>
              <a:t>🇧🇪 Belgium</a:t>
            </a:r>
          </a:p>
        </p:txBody>
      </p:sp>
      <p:sp>
        <p:nvSpPr>
          <p:cNvPr id="9" name="TextBox 8"/>
          <p:cNvSpPr txBox="1"/>
          <p:nvPr/>
        </p:nvSpPr>
        <p:spPr>
          <a:xfrm>
            <a:off x="3794760" y="2514600"/>
            <a:ext cx="3977639" cy="457200"/>
          </a:xfrm>
          <a:prstGeom prst="rect">
            <a:avLst/>
          </a:prstGeom>
          <a:noFill/>
        </p:spPr>
        <p:txBody>
          <a:bodyPr wrap="square" lIns="0" tIns="0" rIns="0" bIns="0" anchor="ctr">
            <a:spAutoFit/>
          </a:bodyPr>
          <a:lstStyle/>
          <a:p>
            <a:pPr algn="l">
              <a:spcBef>
                <a:spcPts val="0"/>
              </a:spcBef>
              <a:spcAft>
                <a:spcPts val="400"/>
              </a:spcAft>
            </a:pPr>
            <a:r>
              <a:rPr sz="1250" b="0">
                <a:solidFill>
                  <a:srgbClr val="232A33"/>
                </a:solidFill>
                <a:latin typeface="Aptos"/>
              </a:rPr>
              <a:t>certificats-absurdes.be</a:t>
            </a:r>
          </a:p>
        </p:txBody>
      </p:sp>
      <p:sp>
        <p:nvSpPr>
          <p:cNvPr id="10" name="Rounded Rectangle 9"/>
          <p:cNvSpPr/>
          <p:nvPr/>
        </p:nvSpPr>
        <p:spPr>
          <a:xfrm>
            <a:off x="868680" y="3118104"/>
            <a:ext cx="118872" cy="457200"/>
          </a:xfrm>
          <a:prstGeom prst="roundRect">
            <a:avLst/>
          </a:prstGeom>
          <a:solidFill>
            <a:srgbClr val="0F9ED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1" name="TextBox 10"/>
          <p:cNvSpPr txBox="1"/>
          <p:nvPr/>
        </p:nvSpPr>
        <p:spPr>
          <a:xfrm>
            <a:off x="1097280" y="3118104"/>
            <a:ext cx="2788920" cy="457200"/>
          </a:xfrm>
          <a:prstGeom prst="rect">
            <a:avLst/>
          </a:prstGeom>
          <a:noFill/>
        </p:spPr>
        <p:txBody>
          <a:bodyPr wrap="square" lIns="0" tIns="0" rIns="0" bIns="0" anchor="ctr">
            <a:spAutoFit/>
          </a:bodyPr>
          <a:lstStyle/>
          <a:p>
            <a:pPr algn="l">
              <a:spcBef>
                <a:spcPts val="0"/>
              </a:spcBef>
              <a:spcAft>
                <a:spcPts val="400"/>
              </a:spcAft>
            </a:pPr>
            <a:r>
              <a:rPr sz="1350" b="1">
                <a:solidFill>
                  <a:srgbClr val="0E2841"/>
                </a:solidFill>
                <a:latin typeface="Aptos"/>
              </a:rPr>
              <a:t>🇨🇭 Switzerland</a:t>
            </a:r>
          </a:p>
        </p:txBody>
      </p:sp>
      <p:sp>
        <p:nvSpPr>
          <p:cNvPr id="12" name="TextBox 11"/>
          <p:cNvSpPr txBox="1"/>
          <p:nvPr/>
        </p:nvSpPr>
        <p:spPr>
          <a:xfrm>
            <a:off x="3794760" y="3118104"/>
            <a:ext cx="3977639" cy="457200"/>
          </a:xfrm>
          <a:prstGeom prst="rect">
            <a:avLst/>
          </a:prstGeom>
          <a:noFill/>
        </p:spPr>
        <p:txBody>
          <a:bodyPr wrap="square" lIns="0" tIns="0" rIns="0" bIns="0" anchor="ctr">
            <a:spAutoFit/>
          </a:bodyPr>
          <a:lstStyle/>
          <a:p>
            <a:pPr algn="l">
              <a:spcBef>
                <a:spcPts val="0"/>
              </a:spcBef>
              <a:spcAft>
                <a:spcPts val="400"/>
              </a:spcAft>
            </a:pPr>
            <a:r>
              <a:rPr sz="1250" b="0">
                <a:solidFill>
                  <a:srgbClr val="232A33"/>
                </a:solidFill>
                <a:latin typeface="Aptos"/>
              </a:rPr>
              <a:t>SSMIG “Paper Tiger” survey</a:t>
            </a:r>
          </a:p>
        </p:txBody>
      </p:sp>
      <p:sp>
        <p:nvSpPr>
          <p:cNvPr id="13" name="Rounded Rectangle 12"/>
          <p:cNvSpPr/>
          <p:nvPr/>
        </p:nvSpPr>
        <p:spPr>
          <a:xfrm>
            <a:off x="868680" y="3721608"/>
            <a:ext cx="118872" cy="457200"/>
          </a:xfrm>
          <a:prstGeom prst="roundRect">
            <a:avLst/>
          </a:prstGeom>
          <a:solidFill>
            <a:srgbClr val="E9713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4" name="TextBox 13"/>
          <p:cNvSpPr txBox="1"/>
          <p:nvPr/>
        </p:nvSpPr>
        <p:spPr>
          <a:xfrm>
            <a:off x="1097280" y="3721608"/>
            <a:ext cx="2788920" cy="457200"/>
          </a:xfrm>
          <a:prstGeom prst="rect">
            <a:avLst/>
          </a:prstGeom>
          <a:noFill/>
        </p:spPr>
        <p:txBody>
          <a:bodyPr wrap="square" lIns="0" tIns="0" rIns="0" bIns="0" anchor="ctr">
            <a:spAutoFit/>
          </a:bodyPr>
          <a:lstStyle/>
          <a:p>
            <a:pPr algn="l">
              <a:spcBef>
                <a:spcPts val="0"/>
              </a:spcBef>
              <a:spcAft>
                <a:spcPts val="400"/>
              </a:spcAft>
            </a:pPr>
            <a:r>
              <a:rPr sz="1350" b="1">
                <a:solidFill>
                  <a:srgbClr val="0E2841"/>
                </a:solidFill>
                <a:latin typeface="Aptos"/>
              </a:rPr>
              <a:t>🇮🇱 Israel</a:t>
            </a:r>
          </a:p>
        </p:txBody>
      </p:sp>
      <p:sp>
        <p:nvSpPr>
          <p:cNvPr id="15" name="TextBox 14"/>
          <p:cNvSpPr txBox="1"/>
          <p:nvPr/>
        </p:nvSpPr>
        <p:spPr>
          <a:xfrm>
            <a:off x="3794760" y="3721608"/>
            <a:ext cx="3977639" cy="457200"/>
          </a:xfrm>
          <a:prstGeom prst="rect">
            <a:avLst/>
          </a:prstGeom>
          <a:noFill/>
        </p:spPr>
        <p:txBody>
          <a:bodyPr wrap="square" lIns="0" tIns="0" rIns="0" bIns="0" anchor="ctr">
            <a:spAutoFit/>
          </a:bodyPr>
          <a:lstStyle/>
          <a:p>
            <a:pPr algn="l">
              <a:spcBef>
                <a:spcPts val="0"/>
              </a:spcBef>
              <a:spcAft>
                <a:spcPts val="400"/>
              </a:spcAft>
            </a:pPr>
            <a:r>
              <a:rPr sz="1250" b="0">
                <a:solidFill>
                  <a:srgbClr val="232A33"/>
                </a:solidFill>
                <a:latin typeface="Aptos"/>
              </a:rPr>
              <a:t>“Gym Law” · short-term certif · closed list</a:t>
            </a:r>
          </a:p>
        </p:txBody>
      </p:sp>
      <p:sp>
        <p:nvSpPr>
          <p:cNvPr id="16" name="Rounded Rectangle 15"/>
          <p:cNvSpPr/>
          <p:nvPr/>
        </p:nvSpPr>
        <p:spPr>
          <a:xfrm>
            <a:off x="868680" y="4325112"/>
            <a:ext cx="118872" cy="457200"/>
          </a:xfrm>
          <a:prstGeom prst="roundRect">
            <a:avLst/>
          </a:prstGeom>
          <a:solidFill>
            <a:srgbClr val="4EA7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7" name="TextBox 16"/>
          <p:cNvSpPr txBox="1"/>
          <p:nvPr/>
        </p:nvSpPr>
        <p:spPr>
          <a:xfrm>
            <a:off x="1097280" y="4325112"/>
            <a:ext cx="2788920" cy="457200"/>
          </a:xfrm>
          <a:prstGeom prst="rect">
            <a:avLst/>
          </a:prstGeom>
          <a:noFill/>
        </p:spPr>
        <p:txBody>
          <a:bodyPr wrap="square" lIns="0" tIns="0" rIns="0" bIns="0" anchor="ctr">
            <a:spAutoFit/>
          </a:bodyPr>
          <a:lstStyle/>
          <a:p>
            <a:pPr algn="l">
              <a:spcBef>
                <a:spcPts val="0"/>
              </a:spcBef>
              <a:spcAft>
                <a:spcPts val="400"/>
              </a:spcAft>
            </a:pPr>
            <a:r>
              <a:rPr sz="1350" b="1">
                <a:solidFill>
                  <a:srgbClr val="0E2841"/>
                </a:solidFill>
                <a:latin typeface="Aptos"/>
              </a:rPr>
              <a:t>🇵🇹🇮🇹 Portugal / Italy</a:t>
            </a:r>
          </a:p>
        </p:txBody>
      </p:sp>
      <p:sp>
        <p:nvSpPr>
          <p:cNvPr id="18" name="TextBox 17"/>
          <p:cNvSpPr txBox="1"/>
          <p:nvPr/>
        </p:nvSpPr>
        <p:spPr>
          <a:xfrm>
            <a:off x="3794760" y="4457532"/>
            <a:ext cx="3977639" cy="192360"/>
          </a:xfrm>
          <a:prstGeom prst="rect">
            <a:avLst/>
          </a:prstGeom>
          <a:noFill/>
        </p:spPr>
        <p:txBody>
          <a:bodyPr wrap="square" lIns="0" tIns="0" rIns="0" bIns="0" anchor="ctr">
            <a:spAutoFit/>
          </a:bodyPr>
          <a:lstStyle/>
          <a:p>
            <a:pPr algn="l">
              <a:spcBef>
                <a:spcPts val="0"/>
              </a:spcBef>
              <a:spcAft>
                <a:spcPts val="400"/>
              </a:spcAft>
            </a:pPr>
            <a:r>
              <a:rPr sz="1250" b="0" dirty="0">
                <a:solidFill>
                  <a:srgbClr val="232A33"/>
                </a:solidFill>
                <a:latin typeface="Aptos"/>
              </a:rPr>
              <a:t>APMGF </a:t>
            </a:r>
            <a:r>
              <a:rPr lang="fr-FR" sz="1250" b="0" dirty="0">
                <a:solidFill>
                  <a:srgbClr val="232A33"/>
                </a:solidFill>
                <a:latin typeface="Aptos"/>
              </a:rPr>
              <a:t>-</a:t>
            </a:r>
            <a:r>
              <a:rPr sz="1250" b="0" dirty="0">
                <a:solidFill>
                  <a:srgbClr val="232A33"/>
                </a:solidFill>
                <a:latin typeface="Aptos"/>
              </a:rPr>
              <a:t> SNAMI / FIMMG / SMI unions</a:t>
            </a:r>
          </a:p>
        </p:txBody>
      </p:sp>
      <p:sp>
        <p:nvSpPr>
          <p:cNvPr id="19" name="Rounded Rectangle 18"/>
          <p:cNvSpPr/>
          <p:nvPr/>
        </p:nvSpPr>
        <p:spPr>
          <a:xfrm>
            <a:off x="868680" y="4928616"/>
            <a:ext cx="118872" cy="457200"/>
          </a:xfrm>
          <a:prstGeom prst="roundRect">
            <a:avLst/>
          </a:prstGeom>
          <a:solidFill>
            <a:srgbClr val="A02B9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0" name="TextBox 19"/>
          <p:cNvSpPr txBox="1"/>
          <p:nvPr/>
        </p:nvSpPr>
        <p:spPr>
          <a:xfrm>
            <a:off x="1097280" y="4928616"/>
            <a:ext cx="2788920" cy="457200"/>
          </a:xfrm>
          <a:prstGeom prst="rect">
            <a:avLst/>
          </a:prstGeom>
          <a:noFill/>
        </p:spPr>
        <p:txBody>
          <a:bodyPr wrap="square" lIns="0" tIns="0" rIns="0" bIns="0" anchor="ctr">
            <a:spAutoFit/>
          </a:bodyPr>
          <a:lstStyle/>
          <a:p>
            <a:pPr algn="l">
              <a:spcBef>
                <a:spcPts val="0"/>
              </a:spcBef>
              <a:spcAft>
                <a:spcPts val="400"/>
              </a:spcAft>
            </a:pPr>
            <a:r>
              <a:rPr sz="1350" b="1">
                <a:solidFill>
                  <a:srgbClr val="0E2841"/>
                </a:solidFill>
                <a:latin typeface="Aptos"/>
              </a:rPr>
              <a:t>🇩🇰 Denmark</a:t>
            </a:r>
          </a:p>
        </p:txBody>
      </p:sp>
      <p:sp>
        <p:nvSpPr>
          <p:cNvPr id="21" name="TextBox 20"/>
          <p:cNvSpPr txBox="1"/>
          <p:nvPr/>
        </p:nvSpPr>
        <p:spPr>
          <a:xfrm>
            <a:off x="3794760" y="4928616"/>
            <a:ext cx="3977639" cy="457200"/>
          </a:xfrm>
          <a:prstGeom prst="rect">
            <a:avLst/>
          </a:prstGeom>
          <a:noFill/>
        </p:spPr>
        <p:txBody>
          <a:bodyPr wrap="square" lIns="0" tIns="0" rIns="0" bIns="0" anchor="ctr">
            <a:spAutoFit/>
          </a:bodyPr>
          <a:lstStyle/>
          <a:p>
            <a:pPr algn="l">
              <a:spcBef>
                <a:spcPts val="0"/>
              </a:spcBef>
              <a:spcAft>
                <a:spcPts val="400"/>
              </a:spcAft>
            </a:pPr>
            <a:r>
              <a:rPr sz="1250" b="0">
                <a:solidFill>
                  <a:srgbClr val="232A33"/>
                </a:solidFill>
                <a:latin typeface="Aptos"/>
              </a:rPr>
              <a:t>doctors–municipalities cooperation</a:t>
            </a:r>
          </a:p>
        </p:txBody>
      </p:sp>
      <p:sp>
        <p:nvSpPr>
          <p:cNvPr id="22" name="Rounded Rectangle 21"/>
          <p:cNvSpPr/>
          <p:nvPr/>
        </p:nvSpPr>
        <p:spPr>
          <a:xfrm>
            <a:off x="8183879" y="1783080"/>
            <a:ext cx="3794760" cy="3977639"/>
          </a:xfrm>
          <a:prstGeom prst="roundRect">
            <a:avLst>
              <a:gd name="adj" fmla="val 6000"/>
            </a:avLst>
          </a:prstGeom>
          <a:solidFill>
            <a:srgbClr val="F2F4F7"/>
          </a:solidFill>
          <a:ln w="12700">
            <a:solidFill>
              <a:srgbClr val="E3E7EC"/>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3" name="TextBox 22"/>
          <p:cNvSpPr txBox="1"/>
          <p:nvPr/>
        </p:nvSpPr>
        <p:spPr>
          <a:xfrm>
            <a:off x="8458200" y="2011680"/>
            <a:ext cx="3291840" cy="640080"/>
          </a:xfrm>
          <a:prstGeom prst="rect">
            <a:avLst/>
          </a:prstGeom>
          <a:noFill/>
        </p:spPr>
        <p:txBody>
          <a:bodyPr wrap="square" lIns="0" tIns="0" rIns="0" bIns="0" anchor="t">
            <a:spAutoFit/>
          </a:bodyPr>
          <a:lstStyle/>
          <a:p>
            <a:pPr algn="l">
              <a:lnSpc>
                <a:spcPct val="100000"/>
              </a:lnSpc>
              <a:spcBef>
                <a:spcPts val="0"/>
              </a:spcBef>
              <a:spcAft>
                <a:spcPts val="400"/>
              </a:spcAft>
            </a:pPr>
            <a:r>
              <a:rPr sz="1450" b="1">
                <a:solidFill>
                  <a:srgbClr val="0E2841"/>
                </a:solidFill>
                <a:latin typeface="Aptos Display"/>
              </a:rPr>
              <a:t>Sick leave without a certificate?</a:t>
            </a:r>
          </a:p>
        </p:txBody>
      </p:sp>
      <p:sp>
        <p:nvSpPr>
          <p:cNvPr id="24" name="Oval 23"/>
          <p:cNvSpPr/>
          <p:nvPr/>
        </p:nvSpPr>
        <p:spPr>
          <a:xfrm>
            <a:off x="8458200" y="2862072"/>
            <a:ext cx="137160" cy="137160"/>
          </a:xfrm>
          <a:prstGeom prst="ellipse">
            <a:avLst/>
          </a:prstGeom>
          <a:solidFill>
            <a:srgbClr val="E9713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5" name="TextBox 24"/>
          <p:cNvSpPr txBox="1"/>
          <p:nvPr/>
        </p:nvSpPr>
        <p:spPr>
          <a:xfrm>
            <a:off x="8686800" y="2743200"/>
            <a:ext cx="3108960" cy="640080"/>
          </a:xfrm>
          <a:prstGeom prst="rect">
            <a:avLst/>
          </a:prstGeom>
          <a:noFill/>
        </p:spPr>
        <p:txBody>
          <a:bodyPr wrap="square" lIns="0" tIns="0" rIns="0" bIns="0" anchor="t">
            <a:spAutoFit/>
          </a:bodyPr>
          <a:lstStyle/>
          <a:p>
            <a:pPr algn="l">
              <a:lnSpc>
                <a:spcPct val="100000"/>
              </a:lnSpc>
              <a:spcBef>
                <a:spcPts val="0"/>
              </a:spcBef>
              <a:spcAft>
                <a:spcPts val="400"/>
              </a:spcAft>
            </a:pPr>
            <a:r>
              <a:rPr sz="1250" b="1">
                <a:solidFill>
                  <a:srgbClr val="232A33"/>
                </a:solidFill>
                <a:latin typeface="Aptos"/>
              </a:rPr>
              <a:t>France — </a:t>
            </a:r>
            <a:r>
              <a:rPr sz="1250" b="1">
                <a:solidFill>
                  <a:srgbClr val="E97132"/>
                </a:solidFill>
                <a:latin typeface="Aptos"/>
              </a:rPr>
              <a:t>not allowed</a:t>
            </a:r>
          </a:p>
        </p:txBody>
      </p:sp>
      <p:sp>
        <p:nvSpPr>
          <p:cNvPr id="26" name="Oval 25"/>
          <p:cNvSpPr/>
          <p:nvPr/>
        </p:nvSpPr>
        <p:spPr>
          <a:xfrm>
            <a:off x="8458200" y="3520439"/>
            <a:ext cx="137160" cy="137160"/>
          </a:xfrm>
          <a:prstGeom prst="ellipse">
            <a:avLst/>
          </a:prstGeom>
          <a:solidFill>
            <a:srgbClr val="15608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7" name="TextBox 26"/>
          <p:cNvSpPr txBox="1"/>
          <p:nvPr/>
        </p:nvSpPr>
        <p:spPr>
          <a:xfrm>
            <a:off x="8686800" y="3401568"/>
            <a:ext cx="3108960" cy="640080"/>
          </a:xfrm>
          <a:prstGeom prst="rect">
            <a:avLst/>
          </a:prstGeom>
          <a:noFill/>
        </p:spPr>
        <p:txBody>
          <a:bodyPr wrap="square" lIns="0" tIns="0" rIns="0" bIns="0" anchor="t">
            <a:spAutoFit/>
          </a:bodyPr>
          <a:lstStyle/>
          <a:p>
            <a:pPr algn="l">
              <a:lnSpc>
                <a:spcPct val="100000"/>
              </a:lnSpc>
              <a:spcBef>
                <a:spcPts val="0"/>
              </a:spcBef>
              <a:spcAft>
                <a:spcPts val="400"/>
              </a:spcAft>
            </a:pPr>
            <a:r>
              <a:rPr sz="1250" b="1">
                <a:solidFill>
                  <a:srgbClr val="232A33"/>
                </a:solidFill>
                <a:latin typeface="Aptos"/>
              </a:rPr>
              <a:t>Germany / Switzerland — </a:t>
            </a:r>
            <a:r>
              <a:rPr sz="1250" b="1">
                <a:solidFill>
                  <a:srgbClr val="156082"/>
                </a:solidFill>
                <a:latin typeface="Aptos"/>
              </a:rPr>
              <a:t>~3 days</a:t>
            </a:r>
          </a:p>
        </p:txBody>
      </p:sp>
      <p:sp>
        <p:nvSpPr>
          <p:cNvPr id="28" name="Oval 27"/>
          <p:cNvSpPr/>
          <p:nvPr/>
        </p:nvSpPr>
        <p:spPr>
          <a:xfrm>
            <a:off x="8458200" y="4178807"/>
            <a:ext cx="137160" cy="137160"/>
          </a:xfrm>
          <a:prstGeom prst="ellipse">
            <a:avLst/>
          </a:prstGeom>
          <a:solidFill>
            <a:srgbClr val="4EA7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9" name="TextBox 28"/>
          <p:cNvSpPr txBox="1"/>
          <p:nvPr/>
        </p:nvSpPr>
        <p:spPr>
          <a:xfrm>
            <a:off x="8686800" y="4059935"/>
            <a:ext cx="3108960" cy="640080"/>
          </a:xfrm>
          <a:prstGeom prst="rect">
            <a:avLst/>
          </a:prstGeom>
          <a:noFill/>
        </p:spPr>
        <p:txBody>
          <a:bodyPr wrap="square" lIns="0" tIns="0" rIns="0" bIns="0" anchor="t">
            <a:spAutoFit/>
          </a:bodyPr>
          <a:lstStyle/>
          <a:p>
            <a:pPr algn="l">
              <a:lnSpc>
                <a:spcPct val="100000"/>
              </a:lnSpc>
              <a:spcBef>
                <a:spcPts val="0"/>
              </a:spcBef>
              <a:spcAft>
                <a:spcPts val="400"/>
              </a:spcAft>
            </a:pPr>
            <a:r>
              <a:rPr sz="1250" b="1">
                <a:solidFill>
                  <a:srgbClr val="232A33"/>
                </a:solidFill>
                <a:latin typeface="Aptos"/>
              </a:rPr>
              <a:t>Sweden / UK — </a:t>
            </a:r>
            <a:r>
              <a:rPr sz="1250" b="1">
                <a:solidFill>
                  <a:srgbClr val="4EA72E"/>
                </a:solidFill>
                <a:latin typeface="Aptos"/>
              </a:rPr>
              <a:t>up to 7 days</a:t>
            </a:r>
          </a:p>
        </p:txBody>
      </p:sp>
      <p:sp>
        <p:nvSpPr>
          <p:cNvPr id="30" name="Oval 29"/>
          <p:cNvSpPr/>
          <p:nvPr/>
        </p:nvSpPr>
        <p:spPr>
          <a:xfrm>
            <a:off x="8458200" y="4837175"/>
            <a:ext cx="137160" cy="137160"/>
          </a:xfrm>
          <a:prstGeom prst="ellipse">
            <a:avLst/>
          </a:prstGeom>
          <a:solidFill>
            <a:srgbClr val="A02B9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1" name="TextBox 30"/>
          <p:cNvSpPr txBox="1"/>
          <p:nvPr/>
        </p:nvSpPr>
        <p:spPr>
          <a:xfrm>
            <a:off x="8686800" y="4718303"/>
            <a:ext cx="3108960" cy="640080"/>
          </a:xfrm>
          <a:prstGeom prst="rect">
            <a:avLst/>
          </a:prstGeom>
          <a:noFill/>
        </p:spPr>
        <p:txBody>
          <a:bodyPr wrap="square" lIns="0" tIns="0" rIns="0" bIns="0" anchor="t">
            <a:spAutoFit/>
          </a:bodyPr>
          <a:lstStyle/>
          <a:p>
            <a:pPr algn="l">
              <a:lnSpc>
                <a:spcPct val="100000"/>
              </a:lnSpc>
              <a:spcBef>
                <a:spcPts val="0"/>
              </a:spcBef>
              <a:spcAft>
                <a:spcPts val="400"/>
              </a:spcAft>
            </a:pPr>
            <a:r>
              <a:rPr sz="1250" b="1">
                <a:solidFill>
                  <a:srgbClr val="232A33"/>
                </a:solidFill>
                <a:latin typeface="Aptos"/>
              </a:rPr>
              <a:t>Netherlands — </a:t>
            </a:r>
            <a:r>
              <a:rPr sz="1250" b="1">
                <a:solidFill>
                  <a:srgbClr val="A02B93"/>
                </a:solidFill>
                <a:latin typeface="Aptos"/>
              </a:rPr>
              <a:t>no certificate at all</a:t>
            </a:r>
          </a:p>
        </p:txBody>
      </p:sp>
      <p:sp>
        <p:nvSpPr>
          <p:cNvPr id="32" name="TextBox 31"/>
          <p:cNvSpPr txBox="1"/>
          <p:nvPr/>
        </p:nvSpPr>
        <p:spPr>
          <a:xfrm>
            <a:off x="8458200" y="5349240"/>
            <a:ext cx="3291840" cy="365760"/>
          </a:xfrm>
          <a:prstGeom prst="rect">
            <a:avLst/>
          </a:prstGeom>
          <a:noFill/>
        </p:spPr>
        <p:txBody>
          <a:bodyPr wrap="square" lIns="0" tIns="0" rIns="0" bIns="0" anchor="t">
            <a:spAutoFit/>
          </a:bodyPr>
          <a:lstStyle/>
          <a:p>
            <a:pPr algn="l">
              <a:spcBef>
                <a:spcPts val="0"/>
              </a:spcBef>
              <a:spcAft>
                <a:spcPts val="400"/>
              </a:spcAft>
            </a:pPr>
            <a:r>
              <a:rPr sz="1050" b="0" i="1">
                <a:solidFill>
                  <a:srgbClr val="5B6172"/>
                </a:solidFill>
                <a:latin typeface="Aptos"/>
              </a:rPr>
              <a:t>Rules diverge across 30+ countries</a:t>
            </a: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100">
        <p159:morph option="byObject"/>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mOrb"/>
          <p:cNvSpPr/>
          <p:nvPr/>
        </p:nvSpPr>
        <p:spPr>
          <a:xfrm>
            <a:off x="-1554480" y="822959"/>
            <a:ext cx="5303520" cy="5303520"/>
          </a:xfrm>
          <a:prstGeom prst="ellipse">
            <a:avLst/>
          </a:prstGeom>
          <a:solidFill>
            <a:srgbClr val="A02B93">
              <a:alpha val="9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 name="mRule"/>
          <p:cNvSpPr/>
          <p:nvPr/>
        </p:nvSpPr>
        <p:spPr>
          <a:xfrm>
            <a:off x="566928" y="384048"/>
            <a:ext cx="182880" cy="658368"/>
          </a:xfrm>
          <a:prstGeom prst="roundRect">
            <a:avLst/>
          </a:prstGeom>
          <a:solidFill>
            <a:srgbClr val="A02B9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mKicker"/>
          <p:cNvSpPr txBox="1"/>
          <p:nvPr/>
        </p:nvSpPr>
        <p:spPr>
          <a:xfrm>
            <a:off x="868680" y="365760"/>
            <a:ext cx="10332720" cy="310896"/>
          </a:xfrm>
          <a:prstGeom prst="rect">
            <a:avLst/>
          </a:prstGeom>
          <a:noFill/>
        </p:spPr>
        <p:txBody>
          <a:bodyPr wrap="square" lIns="0" tIns="0" rIns="0" bIns="0" anchor="t">
            <a:spAutoFit/>
          </a:bodyPr>
          <a:lstStyle/>
          <a:p>
            <a:pPr algn="l">
              <a:spcBef>
                <a:spcPts val="0"/>
              </a:spcBef>
              <a:spcAft>
                <a:spcPts val="400"/>
              </a:spcAft>
            </a:pPr>
            <a:r>
              <a:rPr sz="1250" b="1">
                <a:solidFill>
                  <a:srgbClr val="A02B93"/>
                </a:solidFill>
                <a:latin typeface="Aptos"/>
              </a:rPr>
              <a:t>PERSPECTIVES</a:t>
            </a:r>
          </a:p>
        </p:txBody>
      </p:sp>
      <p:sp>
        <p:nvSpPr>
          <p:cNvPr id="4" name="mTitle"/>
          <p:cNvSpPr txBox="1"/>
          <p:nvPr/>
        </p:nvSpPr>
        <p:spPr>
          <a:xfrm>
            <a:off x="868680" y="621792"/>
            <a:ext cx="10332720" cy="822960"/>
          </a:xfrm>
          <a:prstGeom prst="rect">
            <a:avLst/>
          </a:prstGeom>
          <a:noFill/>
        </p:spPr>
        <p:txBody>
          <a:bodyPr wrap="square" lIns="0" tIns="0" rIns="0" bIns="0" anchor="t">
            <a:spAutoFit/>
          </a:bodyPr>
          <a:lstStyle/>
          <a:p>
            <a:pPr algn="l">
              <a:spcBef>
                <a:spcPts val="0"/>
              </a:spcBef>
              <a:spcAft>
                <a:spcPts val="400"/>
              </a:spcAft>
            </a:pPr>
            <a:r>
              <a:rPr sz="3000" b="1">
                <a:solidFill>
                  <a:srgbClr val="0E2841"/>
                </a:solidFill>
                <a:latin typeface="Aptos Display"/>
              </a:rPr>
              <a:t>From local letters to national policy</a:t>
            </a:r>
          </a:p>
        </p:txBody>
      </p:sp>
      <p:pic>
        <p:nvPicPr>
          <p:cNvPr id="6" name="Picture 5" descr="purple_sept.jpg"/>
          <p:cNvPicPr>
            <a:picLocks noChangeAspect="1"/>
          </p:cNvPicPr>
          <p:nvPr/>
        </p:nvPicPr>
        <p:blipFill>
          <a:blip r:embed="rId3"/>
          <a:stretch>
            <a:fillRect/>
          </a:stretch>
        </p:blipFill>
        <p:spPr>
          <a:xfrm>
            <a:off x="7699248" y="219456"/>
            <a:ext cx="4019537" cy="5685091"/>
          </a:xfrm>
          <a:prstGeom prst="rect">
            <a:avLst/>
          </a:prstGeom>
          <a:effectLst>
            <a:outerShdw blurRad="90000" dist="38100" dir="5400000" rotWithShape="0">
              <a:srgbClr val="1B2733">
                <a:alpha val="34000"/>
              </a:srgbClr>
            </a:outerShdw>
          </a:effectLst>
        </p:spPr>
      </p:pic>
      <p:sp>
        <p:nvSpPr>
          <p:cNvPr id="7" name="TextBox 6"/>
          <p:cNvSpPr txBox="1"/>
          <p:nvPr/>
        </p:nvSpPr>
        <p:spPr>
          <a:xfrm>
            <a:off x="868680" y="1645920"/>
            <a:ext cx="7315200" cy="502920"/>
          </a:xfrm>
          <a:prstGeom prst="rect">
            <a:avLst/>
          </a:prstGeom>
          <a:noFill/>
        </p:spPr>
        <p:txBody>
          <a:bodyPr wrap="square" lIns="0" tIns="0" rIns="0" bIns="0" anchor="ctr">
            <a:spAutoFit/>
          </a:bodyPr>
          <a:lstStyle/>
          <a:p>
            <a:pPr algn="l">
              <a:spcBef>
                <a:spcPts val="0"/>
              </a:spcBef>
              <a:spcAft>
                <a:spcPts val="400"/>
              </a:spcAft>
            </a:pPr>
            <a:r>
              <a:rPr sz="1700" b="1">
                <a:solidFill>
                  <a:srgbClr val="A02B93"/>
                </a:solidFill>
                <a:latin typeface="Aptos Display"/>
              </a:rPr>
              <a:t>Purple September</a:t>
            </a:r>
            <a:r>
              <a:rPr sz="1500" b="0">
                <a:solidFill>
                  <a:srgbClr val="232A33"/>
                </a:solidFill>
                <a:latin typeface="Aptos"/>
              </a:rPr>
              <a:t> — an annual month against absurd certificates.</a:t>
            </a:r>
          </a:p>
        </p:txBody>
      </p:sp>
      <p:sp>
        <p:nvSpPr>
          <p:cNvPr id="8" name="Oval 7"/>
          <p:cNvSpPr/>
          <p:nvPr/>
        </p:nvSpPr>
        <p:spPr>
          <a:xfrm>
            <a:off x="896112" y="2487168"/>
            <a:ext cx="365760" cy="365760"/>
          </a:xfrm>
          <a:prstGeom prst="ellipse">
            <a:avLst/>
          </a:prstGeom>
          <a:solidFill>
            <a:srgbClr val="A02B9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Rectangle 8"/>
          <p:cNvSpPr/>
          <p:nvPr/>
        </p:nvSpPr>
        <p:spPr>
          <a:xfrm>
            <a:off x="1042415" y="2615184"/>
            <a:ext cx="82296" cy="82296"/>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TextBox 9"/>
          <p:cNvSpPr txBox="1"/>
          <p:nvPr/>
        </p:nvSpPr>
        <p:spPr>
          <a:xfrm>
            <a:off x="1463040" y="2423160"/>
            <a:ext cx="6035040" cy="457200"/>
          </a:xfrm>
          <a:prstGeom prst="rect">
            <a:avLst/>
          </a:prstGeom>
          <a:noFill/>
        </p:spPr>
        <p:txBody>
          <a:bodyPr wrap="square" lIns="0" tIns="0" rIns="0" bIns="0" anchor="t">
            <a:spAutoFit/>
          </a:bodyPr>
          <a:lstStyle/>
          <a:p>
            <a:pPr algn="l">
              <a:spcBef>
                <a:spcPts val="0"/>
              </a:spcBef>
              <a:spcAft>
                <a:spcPts val="400"/>
              </a:spcAft>
            </a:pPr>
            <a:r>
              <a:rPr sz="1550" b="1">
                <a:solidFill>
                  <a:srgbClr val="0E2841"/>
                </a:solidFill>
                <a:latin typeface="Aptos Display"/>
              </a:rPr>
              <a:t>Engage the issuers</a:t>
            </a:r>
          </a:p>
        </p:txBody>
      </p:sp>
      <p:sp>
        <p:nvSpPr>
          <p:cNvPr id="11" name="TextBox 10"/>
          <p:cNvSpPr txBox="1"/>
          <p:nvPr/>
        </p:nvSpPr>
        <p:spPr>
          <a:xfrm>
            <a:off x="1463040" y="2798064"/>
            <a:ext cx="6126480" cy="640080"/>
          </a:xfrm>
          <a:prstGeom prst="rect">
            <a:avLst/>
          </a:prstGeom>
          <a:noFill/>
        </p:spPr>
        <p:txBody>
          <a:bodyPr wrap="square" lIns="0" tIns="0" rIns="0" bIns="0" anchor="t">
            <a:spAutoFit/>
          </a:bodyPr>
          <a:lstStyle/>
          <a:p>
            <a:pPr algn="l">
              <a:lnSpc>
                <a:spcPct val="105000"/>
              </a:lnSpc>
              <a:spcBef>
                <a:spcPts val="0"/>
              </a:spcBef>
              <a:spcAft>
                <a:spcPts val="400"/>
              </a:spcAft>
            </a:pPr>
            <a:r>
              <a:rPr sz="1280" b="0">
                <a:solidFill>
                  <a:srgbClr val="232A33"/>
                </a:solidFill>
                <a:latin typeface="Aptos"/>
              </a:rPr>
              <a:t>Town halls · schools · insurers · sports clubs</a:t>
            </a:r>
          </a:p>
        </p:txBody>
      </p:sp>
      <p:sp>
        <p:nvSpPr>
          <p:cNvPr id="12" name="Oval 11"/>
          <p:cNvSpPr/>
          <p:nvPr/>
        </p:nvSpPr>
        <p:spPr>
          <a:xfrm>
            <a:off x="896112" y="3511296"/>
            <a:ext cx="365760" cy="365760"/>
          </a:xfrm>
          <a:prstGeom prst="ellipse">
            <a:avLst/>
          </a:prstGeom>
          <a:solidFill>
            <a:srgbClr val="A02B9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3" name="Rectangle 12"/>
          <p:cNvSpPr/>
          <p:nvPr/>
        </p:nvSpPr>
        <p:spPr>
          <a:xfrm>
            <a:off x="1042415" y="3639312"/>
            <a:ext cx="82296" cy="82296"/>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4" name="TextBox 13"/>
          <p:cNvSpPr txBox="1"/>
          <p:nvPr/>
        </p:nvSpPr>
        <p:spPr>
          <a:xfrm>
            <a:off x="1463040" y="3447288"/>
            <a:ext cx="6035040" cy="457200"/>
          </a:xfrm>
          <a:prstGeom prst="rect">
            <a:avLst/>
          </a:prstGeom>
          <a:noFill/>
        </p:spPr>
        <p:txBody>
          <a:bodyPr wrap="square" lIns="0" tIns="0" rIns="0" bIns="0" anchor="t">
            <a:spAutoFit/>
          </a:bodyPr>
          <a:lstStyle/>
          <a:p>
            <a:pPr algn="l">
              <a:spcBef>
                <a:spcPts val="0"/>
              </a:spcBef>
              <a:spcAft>
                <a:spcPts val="400"/>
              </a:spcAft>
            </a:pPr>
            <a:r>
              <a:rPr sz="1550" b="1">
                <a:solidFill>
                  <a:srgbClr val="0E2841"/>
                </a:solidFill>
                <a:latin typeface="Aptos Display"/>
              </a:rPr>
              <a:t>Scale nationally</a:t>
            </a:r>
          </a:p>
        </p:txBody>
      </p:sp>
      <p:sp>
        <p:nvSpPr>
          <p:cNvPr id="15" name="TextBox 14"/>
          <p:cNvSpPr txBox="1"/>
          <p:nvPr/>
        </p:nvSpPr>
        <p:spPr>
          <a:xfrm>
            <a:off x="1463040" y="3822192"/>
            <a:ext cx="6126480" cy="640080"/>
          </a:xfrm>
          <a:prstGeom prst="rect">
            <a:avLst/>
          </a:prstGeom>
          <a:noFill/>
        </p:spPr>
        <p:txBody>
          <a:bodyPr wrap="square" lIns="0" tIns="0" rIns="0" bIns="0" anchor="t">
            <a:spAutoFit/>
          </a:bodyPr>
          <a:lstStyle/>
          <a:p>
            <a:pPr algn="l">
              <a:lnSpc>
                <a:spcPct val="105000"/>
              </a:lnSpc>
              <a:spcBef>
                <a:spcPts val="0"/>
              </a:spcBef>
              <a:spcAft>
                <a:spcPts val="400"/>
              </a:spcAft>
            </a:pPr>
            <a:r>
              <a:rPr sz="1280" b="0">
                <a:solidFill>
                  <a:srgbClr val="232A33"/>
                </a:solidFill>
                <a:latin typeface="Aptos"/>
              </a:rPr>
              <a:t>With the National Medical Council (CNOM) and Health Insurance (CNAM)</a:t>
            </a:r>
          </a:p>
        </p:txBody>
      </p:sp>
      <p:sp>
        <p:nvSpPr>
          <p:cNvPr id="16" name="Oval 15"/>
          <p:cNvSpPr/>
          <p:nvPr/>
        </p:nvSpPr>
        <p:spPr>
          <a:xfrm>
            <a:off x="896112" y="4535424"/>
            <a:ext cx="365760" cy="365760"/>
          </a:xfrm>
          <a:prstGeom prst="ellipse">
            <a:avLst/>
          </a:prstGeom>
          <a:solidFill>
            <a:srgbClr val="A02B9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7" name="Rectangle 16"/>
          <p:cNvSpPr/>
          <p:nvPr/>
        </p:nvSpPr>
        <p:spPr>
          <a:xfrm>
            <a:off x="1042415" y="4663440"/>
            <a:ext cx="82296" cy="82296"/>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8" name="TextBox 17"/>
          <p:cNvSpPr txBox="1"/>
          <p:nvPr/>
        </p:nvSpPr>
        <p:spPr>
          <a:xfrm>
            <a:off x="1463040" y="4471416"/>
            <a:ext cx="6035040" cy="457200"/>
          </a:xfrm>
          <a:prstGeom prst="rect">
            <a:avLst/>
          </a:prstGeom>
          <a:noFill/>
        </p:spPr>
        <p:txBody>
          <a:bodyPr wrap="square" lIns="0" tIns="0" rIns="0" bIns="0" anchor="t">
            <a:spAutoFit/>
          </a:bodyPr>
          <a:lstStyle/>
          <a:p>
            <a:pPr algn="l">
              <a:spcBef>
                <a:spcPts val="0"/>
              </a:spcBef>
              <a:spcAft>
                <a:spcPts val="400"/>
              </a:spcAft>
            </a:pPr>
            <a:r>
              <a:rPr sz="1550" b="1">
                <a:solidFill>
                  <a:srgbClr val="0E2841"/>
                </a:solidFill>
                <a:latin typeface="Aptos Display"/>
              </a:rPr>
              <a:t>Score every rule</a:t>
            </a:r>
          </a:p>
        </p:txBody>
      </p:sp>
      <p:sp>
        <p:nvSpPr>
          <p:cNvPr id="19" name="TextBox 18"/>
          <p:cNvSpPr txBox="1"/>
          <p:nvPr/>
        </p:nvSpPr>
        <p:spPr>
          <a:xfrm>
            <a:off x="1463040" y="4846320"/>
            <a:ext cx="6126480" cy="200632"/>
          </a:xfrm>
          <a:prstGeom prst="rect">
            <a:avLst/>
          </a:prstGeom>
          <a:noFill/>
        </p:spPr>
        <p:txBody>
          <a:bodyPr wrap="square" lIns="0" tIns="0" rIns="0" bIns="0" anchor="t">
            <a:spAutoFit/>
          </a:bodyPr>
          <a:lstStyle/>
          <a:p>
            <a:pPr algn="l">
              <a:lnSpc>
                <a:spcPct val="105000"/>
              </a:lnSpc>
              <a:spcBef>
                <a:spcPts val="0"/>
              </a:spcBef>
              <a:spcAft>
                <a:spcPts val="400"/>
              </a:spcAft>
            </a:pPr>
            <a:r>
              <a:rPr sz="1280" b="0" dirty="0">
                <a:solidFill>
                  <a:srgbClr val="232A33"/>
                </a:solidFill>
                <a:latin typeface="Aptos"/>
              </a:rPr>
              <a:t>In “doctor-years” freed or wasted</a:t>
            </a:r>
            <a:r>
              <a:rPr lang="fr-FR" sz="1280" b="0" dirty="0">
                <a:solidFill>
                  <a:srgbClr val="232A33"/>
                </a:solidFill>
                <a:latin typeface="Aptos"/>
              </a:rPr>
              <a:t>:</a:t>
            </a:r>
            <a:r>
              <a:rPr sz="1280" b="0" dirty="0">
                <a:solidFill>
                  <a:srgbClr val="232A33"/>
                </a:solidFill>
                <a:latin typeface="Aptos"/>
              </a:rPr>
              <a:t> a wasted-time yardstick</a:t>
            </a: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100">
        <p159:morph option="byObject"/>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88952" cy="6858000"/>
          </a:xfrm>
          <a:prstGeom prst="rect">
            <a:avLst/>
          </a:prstGeom>
          <a:solidFill>
            <a:srgbClr val="0E284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1" name="mOrb"/>
          <p:cNvSpPr/>
          <p:nvPr/>
        </p:nvSpPr>
        <p:spPr>
          <a:xfrm>
            <a:off x="8046720" y="-1828800"/>
            <a:ext cx="5852160" cy="5852160"/>
          </a:xfrm>
          <a:prstGeom prst="ellipse">
            <a:avLst/>
          </a:prstGeom>
          <a:solidFill>
            <a:srgbClr val="E97132">
              <a:alpha val="17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Rectangle 2"/>
          <p:cNvSpPr/>
          <p:nvPr/>
        </p:nvSpPr>
        <p:spPr>
          <a:xfrm>
            <a:off x="0" y="0"/>
            <a:ext cx="12188952" cy="146304"/>
          </a:xfrm>
          <a:prstGeom prst="rect">
            <a:avLst/>
          </a:prstGeom>
          <a:solidFill>
            <a:srgbClr val="A02B9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4" name="Picture 3" descr="croc_carry.jpg"/>
          <p:cNvPicPr>
            <a:picLocks noChangeAspect="1"/>
          </p:cNvPicPr>
          <p:nvPr/>
        </p:nvPicPr>
        <p:blipFill>
          <a:blip r:embed="rId3"/>
          <a:stretch>
            <a:fillRect/>
          </a:stretch>
        </p:blipFill>
        <p:spPr>
          <a:xfrm>
            <a:off x="8001000" y="1508760"/>
            <a:ext cx="3931920" cy="3931920"/>
          </a:xfrm>
          <a:prstGeom prst="rect">
            <a:avLst/>
          </a:prstGeom>
          <a:effectLst>
            <a:outerShdw blurRad="90000" dist="38100" dir="5400000" rotWithShape="0">
              <a:srgbClr val="1B2733">
                <a:alpha val="34000"/>
              </a:srgbClr>
            </a:outerShdw>
          </a:effectLst>
        </p:spPr>
      </p:pic>
      <p:sp>
        <p:nvSpPr>
          <p:cNvPr id="5" name="TextBox 4"/>
          <p:cNvSpPr txBox="1"/>
          <p:nvPr/>
        </p:nvSpPr>
        <p:spPr>
          <a:xfrm>
            <a:off x="822960" y="1417320"/>
            <a:ext cx="6858000" cy="457200"/>
          </a:xfrm>
          <a:prstGeom prst="rect">
            <a:avLst/>
          </a:prstGeom>
          <a:noFill/>
        </p:spPr>
        <p:txBody>
          <a:bodyPr wrap="square" lIns="0" tIns="0" rIns="0" bIns="0" anchor="t">
            <a:spAutoFit/>
          </a:bodyPr>
          <a:lstStyle/>
          <a:p>
            <a:pPr algn="l">
              <a:spcBef>
                <a:spcPts val="0"/>
              </a:spcBef>
              <a:spcAft>
                <a:spcPts val="400"/>
              </a:spcAft>
            </a:pPr>
            <a:r>
              <a:rPr sz="1400" b="1">
                <a:solidFill>
                  <a:srgbClr val="C99FDB"/>
                </a:solidFill>
                <a:latin typeface="Aptos"/>
              </a:rPr>
              <a:t>TAKE HOME</a:t>
            </a:r>
          </a:p>
        </p:txBody>
      </p:sp>
      <p:sp>
        <p:nvSpPr>
          <p:cNvPr id="6" name="TextBox 5"/>
          <p:cNvSpPr txBox="1"/>
          <p:nvPr/>
        </p:nvSpPr>
        <p:spPr>
          <a:xfrm>
            <a:off x="822960" y="1920240"/>
            <a:ext cx="6766560" cy="2194560"/>
          </a:xfrm>
          <a:prstGeom prst="rect">
            <a:avLst/>
          </a:prstGeom>
          <a:noFill/>
        </p:spPr>
        <p:txBody>
          <a:bodyPr wrap="square" lIns="0" tIns="0" rIns="0" bIns="0" anchor="t">
            <a:spAutoFit/>
          </a:bodyPr>
          <a:lstStyle/>
          <a:p>
            <a:pPr algn="l">
              <a:lnSpc>
                <a:spcPct val="102000"/>
              </a:lnSpc>
              <a:spcBef>
                <a:spcPts val="0"/>
              </a:spcBef>
              <a:spcAft>
                <a:spcPts val="200"/>
              </a:spcAft>
            </a:pPr>
            <a:r>
              <a:rPr sz="2600" b="1">
                <a:solidFill>
                  <a:srgbClr val="FFFFFF"/>
                </a:solidFill>
                <a:latin typeface="Aptos Display"/>
              </a:rPr>
              <a:t>Absurd certificates waste</a:t>
            </a:r>
          </a:p>
          <a:p>
            <a:pPr algn="l">
              <a:lnSpc>
                <a:spcPct val="102000"/>
              </a:lnSpc>
              <a:spcBef>
                <a:spcPts val="0"/>
              </a:spcBef>
              <a:spcAft>
                <a:spcPts val="200"/>
              </a:spcAft>
            </a:pPr>
            <a:r>
              <a:rPr sz="2600" b="1">
                <a:solidFill>
                  <a:srgbClr val="FFFFFF"/>
                </a:solidFill>
                <a:latin typeface="Aptos Display"/>
              </a:rPr>
              <a:t>medical time we can’t spare.</a:t>
            </a:r>
          </a:p>
        </p:txBody>
      </p:sp>
      <p:sp>
        <p:nvSpPr>
          <p:cNvPr id="7" name="TextBox 6"/>
          <p:cNvSpPr txBox="1"/>
          <p:nvPr/>
        </p:nvSpPr>
        <p:spPr>
          <a:xfrm>
            <a:off x="822960" y="3246120"/>
            <a:ext cx="6675120" cy="251800"/>
          </a:xfrm>
          <a:prstGeom prst="rect">
            <a:avLst/>
          </a:prstGeom>
          <a:noFill/>
        </p:spPr>
        <p:txBody>
          <a:bodyPr wrap="square" lIns="0" tIns="0" rIns="0" bIns="0" anchor="t">
            <a:spAutoFit/>
          </a:bodyPr>
          <a:lstStyle/>
          <a:p>
            <a:pPr algn="l">
              <a:lnSpc>
                <a:spcPct val="110000"/>
              </a:lnSpc>
              <a:spcBef>
                <a:spcPts val="0"/>
              </a:spcBef>
              <a:spcAft>
                <a:spcPts val="400"/>
              </a:spcAft>
            </a:pPr>
            <a:r>
              <a:rPr sz="1550" b="0" dirty="0">
                <a:solidFill>
                  <a:srgbClr val="D5DEE8"/>
                </a:solidFill>
                <a:latin typeface="Aptos"/>
              </a:rPr>
              <a:t>Name them, refuse them, act </a:t>
            </a:r>
            <a:r>
              <a:rPr lang="fr-FR" sz="1550" b="0" dirty="0">
                <a:solidFill>
                  <a:srgbClr val="D5DEE8"/>
                </a:solidFill>
                <a:latin typeface="Aptos"/>
              </a:rPr>
              <a:t>(</a:t>
            </a:r>
            <a:r>
              <a:rPr sz="1550" b="0" dirty="0">
                <a:solidFill>
                  <a:srgbClr val="D5DEE8"/>
                </a:solidFill>
                <a:latin typeface="Aptos"/>
              </a:rPr>
              <a:t>locally and nationally</a:t>
            </a:r>
            <a:r>
              <a:rPr lang="fr-FR" sz="1550" b="0" dirty="0">
                <a:solidFill>
                  <a:srgbClr val="D5DEE8"/>
                </a:solidFill>
                <a:latin typeface="Aptos"/>
              </a:rPr>
              <a:t>, ‘cause </a:t>
            </a:r>
            <a:r>
              <a:rPr lang="fr-FR" sz="1550" b="0" dirty="0" err="1">
                <a:solidFill>
                  <a:srgbClr val="D5DEE8"/>
                </a:solidFill>
                <a:latin typeface="Aptos"/>
              </a:rPr>
              <a:t>we</a:t>
            </a:r>
            <a:r>
              <a:rPr lang="fr-FR" sz="1550" b="0" dirty="0">
                <a:solidFill>
                  <a:srgbClr val="D5DEE8"/>
                </a:solidFill>
                <a:latin typeface="Aptos"/>
              </a:rPr>
              <a:t> are </a:t>
            </a:r>
            <a:r>
              <a:rPr lang="fr-FR" sz="1550" b="0" dirty="0" err="1">
                <a:solidFill>
                  <a:srgbClr val="D5DEE8"/>
                </a:solidFill>
                <a:latin typeface="Aptos"/>
              </a:rPr>
              <a:t>activists</a:t>
            </a:r>
            <a:r>
              <a:rPr lang="fr-FR" sz="1550" b="0">
                <a:solidFill>
                  <a:srgbClr val="D5DEE8"/>
                </a:solidFill>
                <a:latin typeface="Aptos"/>
              </a:rPr>
              <a:t>)</a:t>
            </a:r>
          </a:p>
        </p:txBody>
      </p:sp>
      <p:sp>
        <p:nvSpPr>
          <p:cNvPr id="8" name="Rounded Rectangle 7"/>
          <p:cNvSpPr/>
          <p:nvPr/>
        </p:nvSpPr>
        <p:spPr>
          <a:xfrm>
            <a:off x="822960" y="3977639"/>
            <a:ext cx="6492240" cy="822960"/>
          </a:xfrm>
          <a:prstGeom prst="roundRect">
            <a:avLst/>
          </a:prstGeom>
          <a:solidFill>
            <a:srgbClr val="A02B9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TextBox 8"/>
          <p:cNvSpPr txBox="1"/>
          <p:nvPr/>
        </p:nvSpPr>
        <p:spPr>
          <a:xfrm>
            <a:off x="822960" y="3977639"/>
            <a:ext cx="6492240" cy="822960"/>
          </a:xfrm>
          <a:prstGeom prst="rect">
            <a:avLst/>
          </a:prstGeom>
          <a:noFill/>
        </p:spPr>
        <p:txBody>
          <a:bodyPr wrap="square" lIns="0" tIns="0" rIns="0" bIns="0" anchor="ctr">
            <a:spAutoFit/>
          </a:bodyPr>
          <a:lstStyle/>
          <a:p>
            <a:pPr algn="ctr">
              <a:spcBef>
                <a:spcPts val="0"/>
              </a:spcBef>
              <a:spcAft>
                <a:spcPts val="400"/>
              </a:spcAft>
            </a:pPr>
            <a:r>
              <a:rPr sz="2100" b="1">
                <a:solidFill>
                  <a:srgbClr val="FFFFFF"/>
                </a:solidFill>
                <a:latin typeface="Aptos Display"/>
              </a:rPr>
              <a:t>No justification, no certificate.</a:t>
            </a:r>
          </a:p>
        </p:txBody>
      </p:sp>
      <p:sp>
        <p:nvSpPr>
          <p:cNvPr id="10" name="TextBox 9"/>
          <p:cNvSpPr txBox="1"/>
          <p:nvPr/>
        </p:nvSpPr>
        <p:spPr>
          <a:xfrm>
            <a:off x="822960" y="5074920"/>
            <a:ext cx="6675120" cy="556563"/>
          </a:xfrm>
          <a:prstGeom prst="rect">
            <a:avLst/>
          </a:prstGeom>
          <a:noFill/>
        </p:spPr>
        <p:txBody>
          <a:bodyPr wrap="square" lIns="0" tIns="0" rIns="0" bIns="0" anchor="t">
            <a:spAutoFit/>
          </a:bodyPr>
          <a:lstStyle/>
          <a:p>
            <a:pPr algn="l">
              <a:spcBef>
                <a:spcPts val="0"/>
              </a:spcBef>
              <a:spcAft>
                <a:spcPts val="500"/>
              </a:spcAft>
            </a:pPr>
            <a:r>
              <a:rPr sz="2000" b="1" dirty="0">
                <a:solidFill>
                  <a:srgbClr val="FFFFFF"/>
                </a:solidFill>
                <a:latin typeface="Aptos Display"/>
              </a:rPr>
              <a:t>Thank you</a:t>
            </a:r>
          </a:p>
          <a:p>
            <a:pPr algn="l">
              <a:spcBef>
                <a:spcPts val="0"/>
              </a:spcBef>
              <a:spcAft>
                <a:spcPts val="500"/>
              </a:spcAft>
            </a:pPr>
            <a:r>
              <a:rPr sz="1200" b="0" dirty="0" err="1">
                <a:solidFill>
                  <a:srgbClr val="BFCCDB"/>
                </a:solidFill>
                <a:latin typeface="Aptos"/>
              </a:rPr>
              <a:t>certificats-absurdes.fr</a:t>
            </a:r>
            <a:r>
              <a:rPr sz="1200" b="0" dirty="0">
                <a:solidFill>
                  <a:srgbClr val="BFCCDB"/>
                </a:solidFill>
                <a:latin typeface="Aptos"/>
              </a:rPr>
              <a:t> </a:t>
            </a:r>
            <a:r>
              <a:rPr lang="fr-FR" sz="1200" b="0" dirty="0">
                <a:solidFill>
                  <a:srgbClr val="BFCCDB"/>
                </a:solidFill>
                <a:latin typeface="Aptos"/>
              </a:rPr>
              <a:t> - </a:t>
            </a:r>
            <a:r>
              <a:rPr sz="1200" b="0" dirty="0" err="1">
                <a:solidFill>
                  <a:srgbClr val="BFCCDB"/>
                </a:solidFill>
                <a:latin typeface="Aptos"/>
              </a:rPr>
              <a:t>michael@rochoy.fr</a:t>
            </a:r>
            <a:r>
              <a:rPr sz="1200" b="0" dirty="0">
                <a:solidFill>
                  <a:srgbClr val="BFCCDB"/>
                </a:solidFill>
                <a:latin typeface="Aptos"/>
              </a:rPr>
              <a:t>  </a:t>
            </a:r>
            <a:r>
              <a:rPr lang="fr-FR" sz="1200" b="0" dirty="0">
                <a:solidFill>
                  <a:srgbClr val="BFCCDB"/>
                </a:solidFill>
                <a:latin typeface="Aptos"/>
              </a:rPr>
              <a:t>-</a:t>
            </a:r>
            <a:r>
              <a:rPr sz="1200" b="0" dirty="0">
                <a:solidFill>
                  <a:srgbClr val="BFCCDB"/>
                </a:solidFill>
                <a:latin typeface="Aptos"/>
              </a:rPr>
              <a:t> Artworks © SANAGA</a:t>
            </a: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100">
        <p159:morph option="byObject"/>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mOrb"/>
          <p:cNvSpPr/>
          <p:nvPr/>
        </p:nvSpPr>
        <p:spPr>
          <a:xfrm>
            <a:off x="8046720" y="-1920239"/>
            <a:ext cx="5120640" cy="5120640"/>
          </a:xfrm>
          <a:prstGeom prst="ellipse">
            <a:avLst/>
          </a:prstGeom>
          <a:solidFill>
            <a:srgbClr val="156082">
              <a:alpha val="9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 name="mRule"/>
          <p:cNvSpPr/>
          <p:nvPr/>
        </p:nvSpPr>
        <p:spPr>
          <a:xfrm>
            <a:off x="566928" y="384048"/>
            <a:ext cx="182880" cy="658368"/>
          </a:xfrm>
          <a:prstGeom prst="roundRect">
            <a:avLst/>
          </a:prstGeom>
          <a:solidFill>
            <a:srgbClr val="15608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mKicker"/>
          <p:cNvSpPr txBox="1"/>
          <p:nvPr/>
        </p:nvSpPr>
        <p:spPr>
          <a:xfrm>
            <a:off x="868680" y="365760"/>
            <a:ext cx="10332720" cy="310896"/>
          </a:xfrm>
          <a:prstGeom prst="rect">
            <a:avLst/>
          </a:prstGeom>
          <a:noFill/>
        </p:spPr>
        <p:txBody>
          <a:bodyPr wrap="square" lIns="0" tIns="0" rIns="0" bIns="0" anchor="t">
            <a:spAutoFit/>
          </a:bodyPr>
          <a:lstStyle/>
          <a:p>
            <a:pPr algn="l">
              <a:spcBef>
                <a:spcPts val="0"/>
              </a:spcBef>
              <a:spcAft>
                <a:spcPts val="400"/>
              </a:spcAft>
            </a:pPr>
            <a:r>
              <a:rPr sz="1250" b="1" dirty="0">
                <a:solidFill>
                  <a:srgbClr val="156082"/>
                </a:solidFill>
                <a:latin typeface="Aptos"/>
              </a:rPr>
              <a:t>THE PROBLEM</a:t>
            </a:r>
          </a:p>
        </p:txBody>
      </p:sp>
      <p:sp>
        <p:nvSpPr>
          <p:cNvPr id="4" name="mTitle"/>
          <p:cNvSpPr txBox="1"/>
          <p:nvPr/>
        </p:nvSpPr>
        <p:spPr>
          <a:xfrm>
            <a:off x="868680" y="621792"/>
            <a:ext cx="10332720" cy="822960"/>
          </a:xfrm>
          <a:prstGeom prst="rect">
            <a:avLst/>
          </a:prstGeom>
          <a:noFill/>
        </p:spPr>
        <p:txBody>
          <a:bodyPr wrap="square" lIns="0" tIns="0" rIns="0" bIns="0" anchor="t">
            <a:spAutoFit/>
          </a:bodyPr>
          <a:lstStyle/>
          <a:p>
            <a:pPr algn="l">
              <a:spcBef>
                <a:spcPts val="0"/>
              </a:spcBef>
              <a:spcAft>
                <a:spcPts val="400"/>
              </a:spcAft>
            </a:pPr>
            <a:r>
              <a:rPr sz="3000" b="1">
                <a:solidFill>
                  <a:srgbClr val="0E2841"/>
                </a:solidFill>
                <a:latin typeface="Aptos Display"/>
              </a:rPr>
              <a:t>Doctors made controllers, not caregivers</a:t>
            </a:r>
          </a:p>
        </p:txBody>
      </p:sp>
      <p:pic>
        <p:nvPicPr>
          <p:cNvPr id="6" name="Picture 5" descr="croc_desk.jpg"/>
          <p:cNvPicPr>
            <a:picLocks noChangeAspect="1"/>
          </p:cNvPicPr>
          <p:nvPr/>
        </p:nvPicPr>
        <p:blipFill>
          <a:blip r:embed="rId3"/>
          <a:stretch>
            <a:fillRect/>
          </a:stretch>
        </p:blipFill>
        <p:spPr>
          <a:xfrm>
            <a:off x="7840980" y="1600200"/>
            <a:ext cx="4114800" cy="4114800"/>
          </a:xfrm>
          <a:prstGeom prst="rect">
            <a:avLst/>
          </a:prstGeom>
          <a:effectLst>
            <a:outerShdw blurRad="90000" dist="38100" dir="5400000" rotWithShape="0">
              <a:srgbClr val="1B2733">
                <a:alpha val="34000"/>
              </a:srgbClr>
            </a:outerShdw>
          </a:effectLst>
        </p:spPr>
      </p:pic>
      <p:sp>
        <p:nvSpPr>
          <p:cNvPr id="7" name="TextBox 6"/>
          <p:cNvSpPr txBox="1"/>
          <p:nvPr/>
        </p:nvSpPr>
        <p:spPr>
          <a:xfrm>
            <a:off x="868680" y="1600200"/>
            <a:ext cx="6675120" cy="1828800"/>
          </a:xfrm>
          <a:prstGeom prst="rect">
            <a:avLst/>
          </a:prstGeom>
          <a:noFill/>
        </p:spPr>
        <p:txBody>
          <a:bodyPr wrap="square" lIns="0" tIns="0" rIns="0" bIns="0" anchor="t">
            <a:spAutoFit/>
          </a:bodyPr>
          <a:lstStyle/>
          <a:p>
            <a:pPr algn="l">
              <a:lnSpc>
                <a:spcPct val="112000"/>
              </a:lnSpc>
              <a:spcBef>
                <a:spcPts val="0"/>
              </a:spcBef>
              <a:spcAft>
                <a:spcPts val="900"/>
              </a:spcAft>
            </a:pPr>
            <a:r>
              <a:rPr sz="1550" b="0" dirty="0">
                <a:solidFill>
                  <a:srgbClr val="232A33"/>
                </a:solidFill>
                <a:latin typeface="Aptos"/>
              </a:rPr>
              <a:t>In France, the number of GPs is </a:t>
            </a:r>
            <a:r>
              <a:rPr sz="1550" b="1" dirty="0">
                <a:solidFill>
                  <a:srgbClr val="156082"/>
                </a:solidFill>
                <a:latin typeface="Aptos"/>
              </a:rPr>
              <a:t>falling</a:t>
            </a:r>
            <a:r>
              <a:rPr sz="1550" b="0" dirty="0">
                <a:solidFill>
                  <a:srgbClr val="232A33"/>
                </a:solidFill>
                <a:latin typeface="Aptos"/>
              </a:rPr>
              <a:t> while the population grows and ages.</a:t>
            </a:r>
          </a:p>
          <a:p>
            <a:pPr algn="l">
              <a:lnSpc>
                <a:spcPct val="112000"/>
              </a:lnSpc>
              <a:spcBef>
                <a:spcPts val="0"/>
              </a:spcBef>
              <a:spcAft>
                <a:spcPts val="900"/>
              </a:spcAft>
            </a:pPr>
            <a:r>
              <a:rPr sz="1550" b="0" dirty="0">
                <a:solidFill>
                  <a:srgbClr val="232A33"/>
                </a:solidFill>
                <a:latin typeface="Aptos"/>
              </a:rPr>
              <a:t>Preserving </a:t>
            </a:r>
            <a:r>
              <a:rPr sz="1550" b="1" dirty="0">
                <a:solidFill>
                  <a:srgbClr val="232A33"/>
                </a:solidFill>
                <a:latin typeface="Aptos"/>
              </a:rPr>
              <a:t>medical time</a:t>
            </a:r>
            <a:r>
              <a:rPr sz="1550" b="0" dirty="0">
                <a:solidFill>
                  <a:srgbClr val="232A33"/>
                </a:solidFill>
                <a:latin typeface="Aptos"/>
              </a:rPr>
              <a:t> is now a priority — starting with the administrative load.</a:t>
            </a:r>
          </a:p>
        </p:txBody>
      </p:sp>
      <p:sp>
        <p:nvSpPr>
          <p:cNvPr id="8" name="Rounded Rectangle 7"/>
          <p:cNvSpPr/>
          <p:nvPr/>
        </p:nvSpPr>
        <p:spPr>
          <a:xfrm>
            <a:off x="868680" y="3246120"/>
            <a:ext cx="3200400" cy="1417320"/>
          </a:xfrm>
          <a:prstGeom prst="roundRect">
            <a:avLst>
              <a:gd name="adj" fmla="val 6000"/>
            </a:avLst>
          </a:prstGeom>
          <a:solidFill>
            <a:srgbClr val="FFFFFF"/>
          </a:solidFill>
          <a:ln w="12700">
            <a:solidFill>
              <a:srgbClr val="E3E7EC"/>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Rounded Rectangle 8"/>
          <p:cNvSpPr/>
          <p:nvPr/>
        </p:nvSpPr>
        <p:spPr>
          <a:xfrm>
            <a:off x="1088136" y="3456432"/>
            <a:ext cx="118872" cy="1005840"/>
          </a:xfrm>
          <a:prstGeom prst="roundRect">
            <a:avLst/>
          </a:prstGeom>
          <a:solidFill>
            <a:srgbClr val="E9713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TextBox 9"/>
          <p:cNvSpPr txBox="1"/>
          <p:nvPr/>
        </p:nvSpPr>
        <p:spPr>
          <a:xfrm>
            <a:off x="1341120" y="3429000"/>
            <a:ext cx="2651760" cy="507831"/>
          </a:xfrm>
          <a:prstGeom prst="rect">
            <a:avLst/>
          </a:prstGeom>
          <a:noFill/>
        </p:spPr>
        <p:txBody>
          <a:bodyPr wrap="square" lIns="0" tIns="0" rIns="0" bIns="0" anchor="ctr">
            <a:spAutoFit/>
          </a:bodyPr>
          <a:lstStyle/>
          <a:p>
            <a:pPr algn="l">
              <a:spcBef>
                <a:spcPts val="0"/>
              </a:spcBef>
              <a:spcAft>
                <a:spcPts val="400"/>
              </a:spcAft>
            </a:pPr>
            <a:r>
              <a:rPr sz="3300" b="1" dirty="0">
                <a:solidFill>
                  <a:srgbClr val="E97132"/>
                </a:solidFill>
                <a:latin typeface="Aptos Display"/>
              </a:rPr>
              <a:t>1.5</a:t>
            </a:r>
            <a:r>
              <a:rPr lang="fr-FR" sz="3300" b="1" dirty="0">
                <a:solidFill>
                  <a:srgbClr val="E97132"/>
                </a:solidFill>
                <a:latin typeface="Aptos Display"/>
              </a:rPr>
              <a:t>-</a:t>
            </a:r>
            <a:r>
              <a:rPr sz="3300" b="1" dirty="0">
                <a:solidFill>
                  <a:srgbClr val="E97132"/>
                </a:solidFill>
                <a:latin typeface="Aptos Display"/>
              </a:rPr>
              <a:t>2 h</a:t>
            </a:r>
          </a:p>
        </p:txBody>
      </p:sp>
      <p:sp>
        <p:nvSpPr>
          <p:cNvPr id="11" name="TextBox 10"/>
          <p:cNvSpPr txBox="1"/>
          <p:nvPr/>
        </p:nvSpPr>
        <p:spPr>
          <a:xfrm>
            <a:off x="1348740" y="3918204"/>
            <a:ext cx="2606040" cy="502920"/>
          </a:xfrm>
          <a:prstGeom prst="rect">
            <a:avLst/>
          </a:prstGeom>
          <a:noFill/>
        </p:spPr>
        <p:txBody>
          <a:bodyPr wrap="square" lIns="0" tIns="0" rIns="0" bIns="0" anchor="t">
            <a:spAutoFit/>
          </a:bodyPr>
          <a:lstStyle/>
          <a:p>
            <a:pPr algn="l">
              <a:lnSpc>
                <a:spcPct val="100000"/>
              </a:lnSpc>
              <a:spcBef>
                <a:spcPts val="0"/>
              </a:spcBef>
              <a:spcAft>
                <a:spcPts val="400"/>
              </a:spcAft>
            </a:pPr>
            <a:r>
              <a:rPr sz="1200" b="0" dirty="0">
                <a:solidFill>
                  <a:srgbClr val="5B6172"/>
                </a:solidFill>
                <a:latin typeface="Aptos"/>
              </a:rPr>
              <a:t>per GP, every week, spent on
unjustified certificates</a:t>
            </a:r>
          </a:p>
        </p:txBody>
      </p:sp>
      <p:sp>
        <p:nvSpPr>
          <p:cNvPr id="12" name="Rounded Rectangle 11"/>
          <p:cNvSpPr/>
          <p:nvPr/>
        </p:nvSpPr>
        <p:spPr>
          <a:xfrm>
            <a:off x="4297680" y="3246120"/>
            <a:ext cx="3200400" cy="1417320"/>
          </a:xfrm>
          <a:prstGeom prst="roundRect">
            <a:avLst>
              <a:gd name="adj" fmla="val 6000"/>
            </a:avLst>
          </a:prstGeom>
          <a:solidFill>
            <a:srgbClr val="FFFFFF"/>
          </a:solidFill>
          <a:ln w="12700">
            <a:solidFill>
              <a:srgbClr val="E3E7EC"/>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3" name="Rounded Rectangle 12"/>
          <p:cNvSpPr/>
          <p:nvPr/>
        </p:nvSpPr>
        <p:spPr>
          <a:xfrm>
            <a:off x="4517136" y="3456432"/>
            <a:ext cx="118872" cy="1005840"/>
          </a:xfrm>
          <a:prstGeom prst="roundRect">
            <a:avLst/>
          </a:prstGeom>
          <a:solidFill>
            <a:srgbClr val="A02B9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4" name="TextBox 13"/>
          <p:cNvSpPr txBox="1"/>
          <p:nvPr/>
        </p:nvSpPr>
        <p:spPr>
          <a:xfrm>
            <a:off x="4770120" y="3430224"/>
            <a:ext cx="2651760" cy="415498"/>
          </a:xfrm>
          <a:prstGeom prst="rect">
            <a:avLst/>
          </a:prstGeom>
          <a:noFill/>
        </p:spPr>
        <p:txBody>
          <a:bodyPr wrap="square" lIns="0" tIns="0" rIns="0" bIns="0" anchor="ctr">
            <a:spAutoFit/>
          </a:bodyPr>
          <a:lstStyle/>
          <a:p>
            <a:pPr algn="l">
              <a:spcBef>
                <a:spcPts val="0"/>
              </a:spcBef>
              <a:spcAft>
                <a:spcPts val="400"/>
              </a:spcAft>
            </a:pPr>
            <a:r>
              <a:rPr lang="fr-FR" sz="2700" b="1" dirty="0">
                <a:solidFill>
                  <a:srgbClr val="A02B93"/>
                </a:solidFill>
                <a:latin typeface="Aptos Display"/>
              </a:rPr>
              <a:t>1976</a:t>
            </a:r>
            <a:endParaRPr sz="2700" b="1" dirty="0">
              <a:solidFill>
                <a:srgbClr val="A02B93"/>
              </a:solidFill>
              <a:latin typeface="Aptos Display"/>
            </a:endParaRPr>
          </a:p>
        </p:txBody>
      </p:sp>
      <p:sp>
        <p:nvSpPr>
          <p:cNvPr id="15" name="TextBox 14"/>
          <p:cNvSpPr txBox="1"/>
          <p:nvPr/>
        </p:nvSpPr>
        <p:spPr>
          <a:xfrm>
            <a:off x="4724400" y="3864010"/>
            <a:ext cx="2743200" cy="686598"/>
          </a:xfrm>
          <a:prstGeom prst="rect">
            <a:avLst/>
          </a:prstGeom>
          <a:noFill/>
        </p:spPr>
        <p:txBody>
          <a:bodyPr wrap="square" lIns="0" tIns="0" rIns="0" bIns="0" anchor="t">
            <a:spAutoFit/>
          </a:bodyPr>
          <a:lstStyle/>
          <a:p>
            <a:pPr algn="l">
              <a:lnSpc>
                <a:spcPct val="102000"/>
              </a:lnSpc>
              <a:spcBef>
                <a:spcPts val="0"/>
              </a:spcBef>
              <a:spcAft>
                <a:spcPts val="400"/>
              </a:spcAft>
            </a:pPr>
            <a:r>
              <a:rPr lang="fr-FR" sz="1100" b="0" dirty="0">
                <a:solidFill>
                  <a:srgbClr val="5B6172"/>
                </a:solidFill>
                <a:latin typeface="Aptos"/>
              </a:rPr>
              <a:t>« </a:t>
            </a:r>
            <a:r>
              <a:rPr lang="fr-FR" sz="1100" b="0" dirty="0" err="1">
                <a:solidFill>
                  <a:srgbClr val="5B6172"/>
                </a:solidFill>
                <a:latin typeface="Aptos"/>
              </a:rPr>
              <a:t>Requests</a:t>
            </a:r>
            <a:r>
              <a:rPr lang="fr-FR" sz="1100" b="0" dirty="0">
                <a:solidFill>
                  <a:srgbClr val="5B6172"/>
                </a:solidFill>
                <a:latin typeface="Aptos"/>
              </a:rPr>
              <a:t> for </a:t>
            </a:r>
            <a:r>
              <a:rPr lang="fr-FR" sz="1100" b="0" dirty="0" err="1">
                <a:solidFill>
                  <a:srgbClr val="5B6172"/>
                </a:solidFill>
                <a:latin typeface="Aptos"/>
              </a:rPr>
              <a:t>medical</a:t>
            </a:r>
            <a:r>
              <a:rPr lang="fr-FR" sz="1100" b="0" dirty="0">
                <a:solidFill>
                  <a:srgbClr val="5B6172"/>
                </a:solidFill>
                <a:latin typeface="Aptos"/>
              </a:rPr>
              <a:t> </a:t>
            </a:r>
            <a:r>
              <a:rPr lang="fr-FR" sz="1100" b="0" dirty="0" err="1">
                <a:solidFill>
                  <a:srgbClr val="5B6172"/>
                </a:solidFill>
                <a:latin typeface="Aptos"/>
              </a:rPr>
              <a:t>certificates</a:t>
            </a:r>
            <a:r>
              <a:rPr lang="fr-FR" sz="1100" b="0" dirty="0">
                <a:solidFill>
                  <a:srgbClr val="5B6172"/>
                </a:solidFill>
                <a:latin typeface="Aptos"/>
              </a:rPr>
              <a:t> for </a:t>
            </a:r>
            <a:r>
              <a:rPr lang="fr-FR" sz="1100" b="0" dirty="0" err="1">
                <a:solidFill>
                  <a:srgbClr val="5B6172"/>
                </a:solidFill>
                <a:latin typeface="Aptos"/>
              </a:rPr>
              <a:t>school</a:t>
            </a:r>
            <a:r>
              <a:rPr lang="fr-FR" sz="1100" b="0" dirty="0">
                <a:solidFill>
                  <a:srgbClr val="5B6172"/>
                </a:solidFill>
                <a:latin typeface="Aptos"/>
              </a:rPr>
              <a:t> absences place a </a:t>
            </a:r>
            <a:r>
              <a:rPr lang="fr-FR" sz="1100" b="0" dirty="0" err="1">
                <a:solidFill>
                  <a:srgbClr val="5B6172"/>
                </a:solidFill>
                <a:latin typeface="Aptos"/>
              </a:rPr>
              <a:t>heavy</a:t>
            </a:r>
            <a:r>
              <a:rPr lang="fr-FR" sz="1100" b="0" dirty="0">
                <a:solidFill>
                  <a:srgbClr val="5B6172"/>
                </a:solidFill>
                <a:latin typeface="Aptos"/>
              </a:rPr>
              <a:t> </a:t>
            </a:r>
            <a:r>
              <a:rPr lang="fr-FR" sz="1100" b="0" dirty="0" err="1">
                <a:solidFill>
                  <a:srgbClr val="5B6172"/>
                </a:solidFill>
                <a:latin typeface="Aptos"/>
              </a:rPr>
              <a:t>burden</a:t>
            </a:r>
            <a:r>
              <a:rPr lang="fr-FR" sz="1100" b="0" dirty="0">
                <a:solidFill>
                  <a:srgbClr val="5B6172"/>
                </a:solidFill>
                <a:latin typeface="Aptos"/>
              </a:rPr>
              <a:t> on the social </a:t>
            </a:r>
            <a:r>
              <a:rPr lang="fr-FR" sz="1100" b="0" dirty="0" err="1">
                <a:solidFill>
                  <a:srgbClr val="5B6172"/>
                </a:solidFill>
                <a:latin typeface="Aptos"/>
              </a:rPr>
              <a:t>security</a:t>
            </a:r>
            <a:r>
              <a:rPr lang="fr-FR" sz="1100" b="0" dirty="0">
                <a:solidFill>
                  <a:srgbClr val="5B6172"/>
                </a:solidFill>
                <a:latin typeface="Aptos"/>
              </a:rPr>
              <a:t> budget and cause </a:t>
            </a:r>
            <a:r>
              <a:rPr lang="fr-FR" sz="1100" b="0" dirty="0" err="1">
                <a:solidFill>
                  <a:srgbClr val="5B6172"/>
                </a:solidFill>
                <a:latin typeface="Aptos"/>
              </a:rPr>
              <a:t>substantial</a:t>
            </a:r>
            <a:r>
              <a:rPr lang="fr-FR" sz="1100" b="0" dirty="0">
                <a:solidFill>
                  <a:srgbClr val="5B6172"/>
                </a:solidFill>
                <a:latin typeface="Aptos"/>
              </a:rPr>
              <a:t> </a:t>
            </a:r>
            <a:r>
              <a:rPr lang="fr-FR" sz="1100" b="0" dirty="0" err="1">
                <a:solidFill>
                  <a:srgbClr val="5B6172"/>
                </a:solidFill>
                <a:latin typeface="Aptos"/>
              </a:rPr>
              <a:t>loss</a:t>
            </a:r>
            <a:r>
              <a:rPr lang="fr-FR" sz="1100" b="0" dirty="0">
                <a:solidFill>
                  <a:srgbClr val="5B6172"/>
                </a:solidFill>
                <a:latin typeface="Aptos"/>
              </a:rPr>
              <a:t> of time for the </a:t>
            </a:r>
            <a:r>
              <a:rPr lang="fr-FR" sz="1100" b="0" dirty="0" err="1">
                <a:solidFill>
                  <a:srgbClr val="5B6172"/>
                </a:solidFill>
                <a:latin typeface="Aptos"/>
              </a:rPr>
              <a:t>medical</a:t>
            </a:r>
            <a:r>
              <a:rPr lang="fr-FR" sz="1100" b="0" dirty="0">
                <a:solidFill>
                  <a:srgbClr val="5B6172"/>
                </a:solidFill>
                <a:latin typeface="Aptos"/>
              </a:rPr>
              <a:t> profession. » </a:t>
            </a:r>
            <a:endParaRPr sz="1100" b="0" dirty="0">
              <a:solidFill>
                <a:srgbClr val="5B6172"/>
              </a:solidFill>
              <a:latin typeface="Aptos"/>
            </a:endParaRPr>
          </a:p>
        </p:txBody>
      </p:sp>
      <p:sp>
        <p:nvSpPr>
          <p:cNvPr id="16" name="Rounded Rectangle 15"/>
          <p:cNvSpPr/>
          <p:nvPr/>
        </p:nvSpPr>
        <p:spPr>
          <a:xfrm>
            <a:off x="868680" y="5029200"/>
            <a:ext cx="6675120" cy="749808"/>
          </a:xfrm>
          <a:prstGeom prst="roundRect">
            <a:avLst/>
          </a:prstGeom>
          <a:solidFill>
            <a:srgbClr val="0E284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7" name="TextBox 16"/>
          <p:cNvSpPr txBox="1"/>
          <p:nvPr/>
        </p:nvSpPr>
        <p:spPr>
          <a:xfrm>
            <a:off x="1097280" y="5029200"/>
            <a:ext cx="6309360" cy="749808"/>
          </a:xfrm>
          <a:prstGeom prst="rect">
            <a:avLst/>
          </a:prstGeom>
          <a:noFill/>
        </p:spPr>
        <p:txBody>
          <a:bodyPr wrap="square" lIns="0" tIns="0" rIns="0" bIns="0" anchor="ctr">
            <a:spAutoFit/>
          </a:bodyPr>
          <a:lstStyle/>
          <a:p>
            <a:pPr algn="l">
              <a:spcBef>
                <a:spcPts val="0"/>
              </a:spcBef>
              <a:spcAft>
                <a:spcPts val="400"/>
              </a:spcAft>
            </a:pPr>
            <a:r>
              <a:rPr sz="1700" b="1">
                <a:solidFill>
                  <a:srgbClr val="FFFFFF"/>
                </a:solidFill>
                <a:latin typeface="Aptos Display"/>
              </a:rPr>
              <a:t>Lost medical time  =  lost access to care.</a:t>
            </a:r>
          </a:p>
        </p:txBody>
      </p:sp>
      <p:sp>
        <p:nvSpPr>
          <p:cNvPr id="18" name="TextBox 17"/>
          <p:cNvSpPr txBox="1"/>
          <p:nvPr/>
        </p:nvSpPr>
        <p:spPr>
          <a:xfrm>
            <a:off x="1337310" y="4465504"/>
            <a:ext cx="6675120" cy="138499"/>
          </a:xfrm>
          <a:prstGeom prst="rect">
            <a:avLst/>
          </a:prstGeom>
          <a:noFill/>
        </p:spPr>
        <p:txBody>
          <a:bodyPr wrap="square" lIns="0" tIns="0" bIns="0">
            <a:spAutoFit/>
          </a:bodyPr>
          <a:lstStyle/>
          <a:p>
            <a:r>
              <a:rPr sz="900" i="1" dirty="0">
                <a:solidFill>
                  <a:srgbClr val="5B6172"/>
                </a:solidFill>
                <a:latin typeface="Aptos"/>
              </a:rPr>
              <a:t>* Sources: DREES 2019 (3 300 GPs)</a:t>
            </a: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100">
        <p159:morph option="byObject"/>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mOrb"/>
          <p:cNvSpPr/>
          <p:nvPr/>
        </p:nvSpPr>
        <p:spPr>
          <a:xfrm>
            <a:off x="-1645920" y="-1828800"/>
            <a:ext cx="5486400" cy="5486400"/>
          </a:xfrm>
          <a:prstGeom prst="ellipse">
            <a:avLst/>
          </a:prstGeom>
          <a:solidFill>
            <a:srgbClr val="E97132">
              <a:alpha val="9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 name="mRule"/>
          <p:cNvSpPr/>
          <p:nvPr/>
        </p:nvSpPr>
        <p:spPr>
          <a:xfrm>
            <a:off x="566928" y="384048"/>
            <a:ext cx="182880" cy="658368"/>
          </a:xfrm>
          <a:prstGeom prst="roundRect">
            <a:avLst/>
          </a:prstGeom>
          <a:solidFill>
            <a:srgbClr val="A02B9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mKicker"/>
          <p:cNvSpPr txBox="1"/>
          <p:nvPr/>
        </p:nvSpPr>
        <p:spPr>
          <a:xfrm>
            <a:off x="868680" y="365760"/>
            <a:ext cx="10332720" cy="192360"/>
          </a:xfrm>
          <a:prstGeom prst="rect">
            <a:avLst/>
          </a:prstGeom>
          <a:noFill/>
        </p:spPr>
        <p:txBody>
          <a:bodyPr wrap="square" lIns="0" tIns="0" rIns="0" bIns="0" anchor="t">
            <a:spAutoFit/>
          </a:bodyPr>
          <a:lstStyle/>
          <a:p>
            <a:pPr algn="l">
              <a:spcBef>
                <a:spcPts val="0"/>
              </a:spcBef>
              <a:spcAft>
                <a:spcPts val="400"/>
              </a:spcAft>
            </a:pPr>
            <a:r>
              <a:rPr sz="1250" b="1" dirty="0">
                <a:solidFill>
                  <a:srgbClr val="A02B93"/>
                </a:solidFill>
                <a:latin typeface="Aptos"/>
              </a:rPr>
              <a:t>WHERE IT STARTED</a:t>
            </a:r>
          </a:p>
        </p:txBody>
      </p:sp>
      <p:sp>
        <p:nvSpPr>
          <p:cNvPr id="4" name="mTitle"/>
          <p:cNvSpPr txBox="1"/>
          <p:nvPr/>
        </p:nvSpPr>
        <p:spPr>
          <a:xfrm>
            <a:off x="868680" y="621792"/>
            <a:ext cx="10332720" cy="822960"/>
          </a:xfrm>
          <a:prstGeom prst="rect">
            <a:avLst/>
          </a:prstGeom>
          <a:noFill/>
        </p:spPr>
        <p:txBody>
          <a:bodyPr wrap="square" lIns="0" tIns="0" rIns="0" bIns="0" anchor="t">
            <a:spAutoFit/>
          </a:bodyPr>
          <a:lstStyle/>
          <a:p>
            <a:pPr algn="l">
              <a:spcBef>
                <a:spcPts val="0"/>
              </a:spcBef>
              <a:spcAft>
                <a:spcPts val="400"/>
              </a:spcAft>
            </a:pPr>
            <a:r>
              <a:rPr sz="3000" b="1">
                <a:solidFill>
                  <a:srgbClr val="0E2841"/>
                </a:solidFill>
                <a:latin typeface="Aptos Display"/>
              </a:rPr>
              <a:t>The purple crocodile</a:t>
            </a:r>
          </a:p>
        </p:txBody>
      </p:sp>
      <p:sp>
        <p:nvSpPr>
          <p:cNvPr id="7" name="TextBox 6"/>
          <p:cNvSpPr txBox="1"/>
          <p:nvPr/>
        </p:nvSpPr>
        <p:spPr>
          <a:xfrm>
            <a:off x="6446520" y="3152044"/>
            <a:ext cx="5532120" cy="457200"/>
          </a:xfrm>
          <a:prstGeom prst="rect">
            <a:avLst/>
          </a:prstGeom>
          <a:noFill/>
        </p:spPr>
        <p:txBody>
          <a:bodyPr wrap="square" lIns="0" tIns="0" rIns="0" bIns="0" anchor="t">
            <a:spAutoFit/>
          </a:bodyPr>
          <a:lstStyle/>
          <a:p>
            <a:pPr algn="ctr">
              <a:spcBef>
                <a:spcPts val="0"/>
              </a:spcBef>
              <a:spcAft>
                <a:spcPts val="400"/>
              </a:spcAft>
            </a:pPr>
            <a:r>
              <a:rPr sz="1050" b="0" i="1" dirty="0">
                <a:solidFill>
                  <a:srgbClr val="5B6172"/>
                </a:solidFill>
                <a:latin typeface="Aptos"/>
              </a:rPr>
              <a:t>OHRA insurance TV advert, 2004 (NL)</a:t>
            </a:r>
          </a:p>
        </p:txBody>
      </p:sp>
      <p:sp>
        <p:nvSpPr>
          <p:cNvPr id="8" name="TextBox 7"/>
          <p:cNvSpPr txBox="1"/>
          <p:nvPr/>
        </p:nvSpPr>
        <p:spPr>
          <a:xfrm>
            <a:off x="868680" y="1645920"/>
            <a:ext cx="5257800" cy="3291840"/>
          </a:xfrm>
          <a:prstGeom prst="rect">
            <a:avLst/>
          </a:prstGeom>
          <a:noFill/>
        </p:spPr>
        <p:txBody>
          <a:bodyPr wrap="square" lIns="0" tIns="0" rIns="0" bIns="0" anchor="t">
            <a:spAutoFit/>
          </a:bodyPr>
          <a:lstStyle/>
          <a:p>
            <a:pPr algn="l">
              <a:lnSpc>
                <a:spcPct val="118000"/>
              </a:lnSpc>
              <a:spcBef>
                <a:spcPts val="0"/>
              </a:spcBef>
              <a:spcAft>
                <a:spcPts val="1100"/>
              </a:spcAft>
            </a:pPr>
            <a:r>
              <a:rPr sz="1450" b="0" dirty="0">
                <a:solidFill>
                  <a:srgbClr val="232A33"/>
                </a:solidFill>
                <a:latin typeface="Aptos"/>
              </a:rPr>
              <a:t>A 2004 TV advert: an absurdly bureaucratic pool attendant refuses to give a little girl back her forgotten inflatable </a:t>
            </a:r>
            <a:r>
              <a:rPr sz="1450" b="1" dirty="0">
                <a:solidFill>
                  <a:srgbClr val="A02B93"/>
                </a:solidFill>
                <a:latin typeface="Aptos"/>
              </a:rPr>
              <a:t>purple crocodile</a:t>
            </a:r>
            <a:r>
              <a:rPr sz="1450" b="0" dirty="0">
                <a:solidFill>
                  <a:srgbClr val="232A33"/>
                </a:solidFill>
                <a:latin typeface="Aptos"/>
              </a:rPr>
              <a:t>.</a:t>
            </a:r>
          </a:p>
          <a:p>
            <a:pPr algn="l">
              <a:lnSpc>
                <a:spcPct val="118000"/>
              </a:lnSpc>
              <a:spcBef>
                <a:spcPts val="0"/>
              </a:spcBef>
              <a:spcAft>
                <a:spcPts val="1100"/>
              </a:spcAft>
            </a:pPr>
            <a:r>
              <a:rPr sz="1450" b="0" dirty="0">
                <a:solidFill>
                  <a:srgbClr val="232A33"/>
                </a:solidFill>
                <a:latin typeface="Aptos"/>
              </a:rPr>
              <a:t>It became the everyday symbol of useless, needlessly complicated red tape.</a:t>
            </a:r>
          </a:p>
          <a:p>
            <a:pPr algn="l">
              <a:lnSpc>
                <a:spcPct val="118000"/>
              </a:lnSpc>
              <a:spcBef>
                <a:spcPts val="0"/>
              </a:spcBef>
              <a:spcAft>
                <a:spcPts val="1100"/>
              </a:spcAft>
            </a:pPr>
            <a:r>
              <a:rPr sz="1450" b="0" dirty="0">
                <a:solidFill>
                  <a:srgbClr val="232A33"/>
                </a:solidFill>
                <a:latin typeface="Aptos"/>
              </a:rPr>
              <a:t>The Dutch even named an </a:t>
            </a:r>
            <a:r>
              <a:rPr sz="1450" b="1" dirty="0">
                <a:solidFill>
                  <a:srgbClr val="A02B93"/>
                </a:solidFill>
                <a:latin typeface="Aptos"/>
              </a:rPr>
              <a:t>anti-bureaucracy law</a:t>
            </a:r>
            <a:r>
              <a:rPr sz="1450" b="0" dirty="0">
                <a:solidFill>
                  <a:srgbClr val="232A33"/>
                </a:solidFill>
                <a:latin typeface="Aptos"/>
              </a:rPr>
              <a:t> after it.</a:t>
            </a:r>
          </a:p>
        </p:txBody>
      </p:sp>
      <p:pic>
        <p:nvPicPr>
          <p:cNvPr id="10" name="Image 9">
            <a:extLst>
              <a:ext uri="{FF2B5EF4-FFF2-40B4-BE49-F238E27FC236}">
                <a16:creationId xmlns:a16="http://schemas.microsoft.com/office/drawing/2014/main" id="{F030949A-243A-4ACB-8159-C55FF3C81D3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34607" y="183068"/>
            <a:ext cx="5209641" cy="2925704"/>
          </a:xfrm>
          <a:prstGeom prst="rect">
            <a:avLst/>
          </a:prstGeom>
        </p:spPr>
      </p:pic>
      <p:sp>
        <p:nvSpPr>
          <p:cNvPr id="11" name="Oval 5">
            <a:extLst>
              <a:ext uri="{FF2B5EF4-FFF2-40B4-BE49-F238E27FC236}">
                <a16:creationId xmlns:a16="http://schemas.microsoft.com/office/drawing/2014/main" id="{F22ED8E7-BB6A-B3D0-2DDD-E26E7B10147B}"/>
              </a:ext>
            </a:extLst>
          </p:cNvPr>
          <p:cNvSpPr/>
          <p:nvPr/>
        </p:nvSpPr>
        <p:spPr>
          <a:xfrm>
            <a:off x="868680" y="3575304"/>
            <a:ext cx="219456" cy="219456"/>
          </a:xfrm>
          <a:prstGeom prst="ellipse">
            <a:avLst/>
          </a:prstGeom>
          <a:solidFill>
            <a:srgbClr val="A02B9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2" name="TextBox 6">
            <a:extLst>
              <a:ext uri="{FF2B5EF4-FFF2-40B4-BE49-F238E27FC236}">
                <a16:creationId xmlns:a16="http://schemas.microsoft.com/office/drawing/2014/main" id="{FAC3BE57-5F75-D0B6-7120-2BFCF0F8D09F}"/>
              </a:ext>
            </a:extLst>
          </p:cNvPr>
          <p:cNvSpPr txBox="1"/>
          <p:nvPr/>
        </p:nvSpPr>
        <p:spPr>
          <a:xfrm>
            <a:off x="1188720" y="3429000"/>
            <a:ext cx="5120640" cy="548640"/>
          </a:xfrm>
          <a:prstGeom prst="rect">
            <a:avLst/>
          </a:prstGeom>
          <a:noFill/>
        </p:spPr>
        <p:txBody>
          <a:bodyPr wrap="square" lIns="0" tIns="0" rIns="0" bIns="0" anchor="ctr">
            <a:spAutoFit/>
          </a:bodyPr>
          <a:lstStyle/>
          <a:p>
            <a:pPr algn="l">
              <a:spcBef>
                <a:spcPts val="0"/>
              </a:spcBef>
              <a:spcAft>
                <a:spcPts val="400"/>
              </a:spcAft>
            </a:pPr>
            <a:r>
              <a:rPr sz="1500" b="1">
                <a:solidFill>
                  <a:srgbClr val="A02B93"/>
                </a:solidFill>
                <a:latin typeface="Aptos Display"/>
              </a:rPr>
              <a:t>2004  </a:t>
            </a:r>
            <a:r>
              <a:rPr sz="1300" b="0">
                <a:solidFill>
                  <a:srgbClr val="232A33"/>
                </a:solidFill>
                <a:latin typeface="Aptos"/>
              </a:rPr>
              <a:t>Netherlands — purple crocodile</a:t>
            </a:r>
          </a:p>
        </p:txBody>
      </p:sp>
      <p:sp>
        <p:nvSpPr>
          <p:cNvPr id="13" name="Oval 7">
            <a:extLst>
              <a:ext uri="{FF2B5EF4-FFF2-40B4-BE49-F238E27FC236}">
                <a16:creationId xmlns:a16="http://schemas.microsoft.com/office/drawing/2014/main" id="{B1FCA727-268B-0933-B765-6F98D9936287}"/>
              </a:ext>
            </a:extLst>
          </p:cNvPr>
          <p:cNvSpPr/>
          <p:nvPr/>
        </p:nvSpPr>
        <p:spPr>
          <a:xfrm>
            <a:off x="868680" y="4123944"/>
            <a:ext cx="219456" cy="219456"/>
          </a:xfrm>
          <a:prstGeom prst="ellipse">
            <a:avLst/>
          </a:prstGeom>
          <a:solidFill>
            <a:srgbClr val="0F9ED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4" name="TextBox 8">
            <a:extLst>
              <a:ext uri="{FF2B5EF4-FFF2-40B4-BE49-F238E27FC236}">
                <a16:creationId xmlns:a16="http://schemas.microsoft.com/office/drawing/2014/main" id="{F26546AA-0DF8-7B79-C603-C7B3727628C2}"/>
              </a:ext>
            </a:extLst>
          </p:cNvPr>
          <p:cNvSpPr txBox="1"/>
          <p:nvPr/>
        </p:nvSpPr>
        <p:spPr>
          <a:xfrm>
            <a:off x="1188720" y="3977640"/>
            <a:ext cx="5120640" cy="548640"/>
          </a:xfrm>
          <a:prstGeom prst="rect">
            <a:avLst/>
          </a:prstGeom>
          <a:noFill/>
        </p:spPr>
        <p:txBody>
          <a:bodyPr wrap="square" lIns="0" tIns="0" rIns="0" bIns="0" anchor="ctr">
            <a:spAutoFit/>
          </a:bodyPr>
          <a:lstStyle/>
          <a:p>
            <a:pPr algn="l">
              <a:spcBef>
                <a:spcPts val="0"/>
              </a:spcBef>
              <a:spcAft>
                <a:spcPts val="400"/>
              </a:spcAft>
            </a:pPr>
            <a:r>
              <a:rPr sz="1500" b="1">
                <a:solidFill>
                  <a:srgbClr val="0F9ED5"/>
                </a:solidFill>
                <a:latin typeface="Aptos Display"/>
              </a:rPr>
              <a:t>2022  </a:t>
            </a:r>
            <a:r>
              <a:rPr sz="1300" b="0">
                <a:solidFill>
                  <a:srgbClr val="232A33"/>
                </a:solidFill>
                <a:latin typeface="Aptos"/>
              </a:rPr>
              <a:t>Belgium — the crocodile turns blue</a:t>
            </a:r>
          </a:p>
        </p:txBody>
      </p:sp>
      <p:sp>
        <p:nvSpPr>
          <p:cNvPr id="15" name="Oval 9">
            <a:extLst>
              <a:ext uri="{FF2B5EF4-FFF2-40B4-BE49-F238E27FC236}">
                <a16:creationId xmlns:a16="http://schemas.microsoft.com/office/drawing/2014/main" id="{47E4EB38-3997-A395-234F-A0FCF5BF0187}"/>
              </a:ext>
            </a:extLst>
          </p:cNvPr>
          <p:cNvSpPr/>
          <p:nvPr/>
        </p:nvSpPr>
        <p:spPr>
          <a:xfrm>
            <a:off x="868680" y="4672584"/>
            <a:ext cx="219456" cy="219456"/>
          </a:xfrm>
          <a:prstGeom prst="ellipse">
            <a:avLst/>
          </a:prstGeom>
          <a:solidFill>
            <a:srgbClr val="E9713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6" name="TextBox 10">
            <a:extLst>
              <a:ext uri="{FF2B5EF4-FFF2-40B4-BE49-F238E27FC236}">
                <a16:creationId xmlns:a16="http://schemas.microsoft.com/office/drawing/2014/main" id="{752E2417-BE0B-813E-71D6-0752A22CFC27}"/>
              </a:ext>
            </a:extLst>
          </p:cNvPr>
          <p:cNvSpPr txBox="1"/>
          <p:nvPr/>
        </p:nvSpPr>
        <p:spPr>
          <a:xfrm>
            <a:off x="1188720" y="4526279"/>
            <a:ext cx="5120640" cy="548640"/>
          </a:xfrm>
          <a:prstGeom prst="rect">
            <a:avLst/>
          </a:prstGeom>
          <a:noFill/>
        </p:spPr>
        <p:txBody>
          <a:bodyPr wrap="square" lIns="0" tIns="0" rIns="0" bIns="0" anchor="ctr">
            <a:spAutoFit/>
          </a:bodyPr>
          <a:lstStyle/>
          <a:p>
            <a:pPr algn="l">
              <a:spcBef>
                <a:spcPts val="0"/>
              </a:spcBef>
              <a:spcAft>
                <a:spcPts val="400"/>
              </a:spcAft>
            </a:pPr>
            <a:r>
              <a:rPr sz="1500" b="1">
                <a:solidFill>
                  <a:srgbClr val="E97132"/>
                </a:solidFill>
                <a:latin typeface="Aptos Display"/>
              </a:rPr>
              <a:t>2023  </a:t>
            </a:r>
            <a:r>
              <a:rPr sz="1300" b="0">
                <a:solidFill>
                  <a:srgbClr val="232A33"/>
                </a:solidFill>
                <a:latin typeface="Aptos"/>
              </a:rPr>
              <a:t>France — certificats-absurdes.fr (CMG)</a:t>
            </a:r>
          </a:p>
        </p:txBody>
      </p:sp>
      <p:sp>
        <p:nvSpPr>
          <p:cNvPr id="17" name="Rectangle 16">
            <a:extLst>
              <a:ext uri="{FF2B5EF4-FFF2-40B4-BE49-F238E27FC236}">
                <a16:creationId xmlns:a16="http://schemas.microsoft.com/office/drawing/2014/main" id="{1758D928-46FF-BF41-3024-8698F5784BF2}"/>
              </a:ext>
            </a:extLst>
          </p:cNvPr>
          <p:cNvSpPr/>
          <p:nvPr/>
        </p:nvSpPr>
        <p:spPr>
          <a:xfrm>
            <a:off x="969264" y="3794759"/>
            <a:ext cx="18288" cy="914400"/>
          </a:xfrm>
          <a:prstGeom prst="rect">
            <a:avLst/>
          </a:prstGeom>
          <a:solidFill>
            <a:srgbClr val="C9D2D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8" name="TextBox 12">
            <a:extLst>
              <a:ext uri="{FF2B5EF4-FFF2-40B4-BE49-F238E27FC236}">
                <a16:creationId xmlns:a16="http://schemas.microsoft.com/office/drawing/2014/main" id="{2569DE36-74A4-DDB4-898A-4F6C29EFCF2C}"/>
              </a:ext>
            </a:extLst>
          </p:cNvPr>
          <p:cNvSpPr txBox="1"/>
          <p:nvPr/>
        </p:nvSpPr>
        <p:spPr>
          <a:xfrm>
            <a:off x="1143000" y="4937760"/>
            <a:ext cx="5212080" cy="504497"/>
          </a:xfrm>
          <a:prstGeom prst="rect">
            <a:avLst/>
          </a:prstGeom>
          <a:noFill/>
        </p:spPr>
        <p:txBody>
          <a:bodyPr wrap="square" lIns="0" tIns="0" rIns="0" bIns="0" anchor="t">
            <a:spAutoFit/>
          </a:bodyPr>
          <a:lstStyle/>
          <a:p>
            <a:pPr algn="l">
              <a:lnSpc>
                <a:spcPct val="116000"/>
              </a:lnSpc>
              <a:spcBef>
                <a:spcPts val="0"/>
              </a:spcBef>
              <a:spcAft>
                <a:spcPts val="1000"/>
              </a:spcAft>
            </a:pPr>
            <a:r>
              <a:rPr sz="1450" b="0" dirty="0">
                <a:solidFill>
                  <a:srgbClr val="232A33"/>
                </a:solidFill>
                <a:latin typeface="Aptos"/>
              </a:rPr>
              <a:t>A public campaign to name, collect and challenge useless certificate requests.</a:t>
            </a:r>
          </a:p>
        </p:txBody>
      </p:sp>
      <p:pic>
        <p:nvPicPr>
          <p:cNvPr id="19" name="Picture 13" descr="fr_cards.png">
            <a:extLst>
              <a:ext uri="{FF2B5EF4-FFF2-40B4-BE49-F238E27FC236}">
                <a16:creationId xmlns:a16="http://schemas.microsoft.com/office/drawing/2014/main" id="{B4FB43AE-36BD-BC79-CC4A-BF90B6E34EF9}"/>
              </a:ext>
            </a:extLst>
          </p:cNvPr>
          <p:cNvPicPr>
            <a:picLocks noChangeAspect="1"/>
          </p:cNvPicPr>
          <p:nvPr/>
        </p:nvPicPr>
        <p:blipFill>
          <a:blip r:embed="rId4"/>
          <a:stretch>
            <a:fillRect/>
          </a:stretch>
        </p:blipFill>
        <p:spPr>
          <a:xfrm>
            <a:off x="6325335" y="3380644"/>
            <a:ext cx="5623560" cy="2701743"/>
          </a:xfrm>
          <a:prstGeom prst="rect">
            <a:avLst/>
          </a:prstGeom>
          <a:effectLst>
            <a:outerShdw blurRad="90000" dist="38100" dir="5400000" rotWithShape="0">
              <a:srgbClr val="1B2733">
                <a:alpha val="34000"/>
              </a:srgbClr>
            </a:outerShdw>
          </a:effectLst>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100">
        <p159:morph option="byObject"/>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mOrb"/>
          <p:cNvSpPr/>
          <p:nvPr/>
        </p:nvSpPr>
        <p:spPr>
          <a:xfrm>
            <a:off x="8138159" y="2468880"/>
            <a:ext cx="6035040" cy="6035040"/>
          </a:xfrm>
          <a:prstGeom prst="ellipse">
            <a:avLst/>
          </a:prstGeom>
          <a:solidFill>
            <a:srgbClr val="0F9ED5">
              <a:alpha val="9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 name="mRule"/>
          <p:cNvSpPr/>
          <p:nvPr/>
        </p:nvSpPr>
        <p:spPr>
          <a:xfrm>
            <a:off x="566928" y="384048"/>
            <a:ext cx="182880" cy="658368"/>
          </a:xfrm>
          <a:prstGeom prst="roundRect">
            <a:avLst/>
          </a:prstGeom>
          <a:solidFill>
            <a:srgbClr val="4EA7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mKicker"/>
          <p:cNvSpPr txBox="1"/>
          <p:nvPr/>
        </p:nvSpPr>
        <p:spPr>
          <a:xfrm>
            <a:off x="868680" y="365760"/>
            <a:ext cx="10332720" cy="310896"/>
          </a:xfrm>
          <a:prstGeom prst="rect">
            <a:avLst/>
          </a:prstGeom>
          <a:noFill/>
        </p:spPr>
        <p:txBody>
          <a:bodyPr wrap="square" lIns="0" tIns="0" rIns="0" bIns="0" anchor="t">
            <a:spAutoFit/>
          </a:bodyPr>
          <a:lstStyle/>
          <a:p>
            <a:pPr algn="l">
              <a:spcBef>
                <a:spcPts val="0"/>
              </a:spcBef>
              <a:spcAft>
                <a:spcPts val="400"/>
              </a:spcAft>
            </a:pPr>
            <a:r>
              <a:rPr sz="1250" b="1">
                <a:solidFill>
                  <a:srgbClr val="4EA72E"/>
                </a:solidFill>
                <a:latin typeface="Aptos"/>
              </a:rPr>
              <a:t>OUR PROJECT</a:t>
            </a:r>
          </a:p>
        </p:txBody>
      </p:sp>
      <p:sp>
        <p:nvSpPr>
          <p:cNvPr id="4" name="mTitle"/>
          <p:cNvSpPr txBox="1"/>
          <p:nvPr/>
        </p:nvSpPr>
        <p:spPr>
          <a:xfrm>
            <a:off x="868680" y="621792"/>
            <a:ext cx="10332720" cy="461665"/>
          </a:xfrm>
          <a:prstGeom prst="rect">
            <a:avLst/>
          </a:prstGeom>
          <a:noFill/>
        </p:spPr>
        <p:txBody>
          <a:bodyPr wrap="square" lIns="0" tIns="0" rIns="0" bIns="0" anchor="t">
            <a:spAutoFit/>
          </a:bodyPr>
          <a:lstStyle/>
          <a:p>
            <a:pPr algn="l">
              <a:spcBef>
                <a:spcPts val="0"/>
              </a:spcBef>
              <a:spcAft>
                <a:spcPts val="400"/>
              </a:spcAft>
            </a:pPr>
            <a:r>
              <a:rPr sz="3000" b="1" dirty="0">
                <a:solidFill>
                  <a:srgbClr val="0E2841"/>
                </a:solidFill>
                <a:latin typeface="Aptos Display"/>
              </a:rPr>
              <a:t>CMG </a:t>
            </a:r>
            <a:r>
              <a:rPr lang="fr-FR" sz="3000" b="1" dirty="0">
                <a:solidFill>
                  <a:srgbClr val="0E2841"/>
                </a:solidFill>
                <a:latin typeface="Aptos Display"/>
              </a:rPr>
              <a:t>+ </a:t>
            </a:r>
            <a:r>
              <a:rPr sz="3000" b="1" dirty="0">
                <a:solidFill>
                  <a:srgbClr val="0E2841"/>
                </a:solidFill>
                <a:latin typeface="Aptos Display"/>
              </a:rPr>
              <a:t>11 Departmental Medical Councils</a:t>
            </a:r>
          </a:p>
        </p:txBody>
      </p:sp>
      <p:sp>
        <p:nvSpPr>
          <p:cNvPr id="6" name="TextBox 5"/>
          <p:cNvSpPr txBox="1"/>
          <p:nvPr/>
        </p:nvSpPr>
        <p:spPr>
          <a:xfrm>
            <a:off x="868680" y="1572768"/>
            <a:ext cx="7315200" cy="548640"/>
          </a:xfrm>
          <a:prstGeom prst="rect">
            <a:avLst/>
          </a:prstGeom>
          <a:noFill/>
        </p:spPr>
        <p:txBody>
          <a:bodyPr wrap="square" lIns="0" tIns="0" rIns="0" bIns="0" anchor="t">
            <a:spAutoFit/>
          </a:bodyPr>
          <a:lstStyle/>
          <a:p>
            <a:pPr algn="l">
              <a:lnSpc>
                <a:spcPct val="110000"/>
              </a:lnSpc>
              <a:spcBef>
                <a:spcPts val="0"/>
              </a:spcBef>
              <a:spcAft>
                <a:spcPts val="400"/>
              </a:spcAft>
            </a:pPr>
            <a:r>
              <a:rPr sz="1450" b="0" dirty="0">
                <a:solidFill>
                  <a:srgbClr val="232A33"/>
                </a:solidFill>
                <a:latin typeface="Aptos"/>
              </a:rPr>
              <a:t>A collaboration with the </a:t>
            </a:r>
            <a:r>
              <a:rPr sz="1450" b="1" dirty="0">
                <a:solidFill>
                  <a:srgbClr val="196B24"/>
                </a:solidFill>
                <a:latin typeface="Aptos"/>
              </a:rPr>
              <a:t>Ordre des </a:t>
            </a:r>
            <a:r>
              <a:rPr sz="1450" b="1" dirty="0" err="1">
                <a:solidFill>
                  <a:srgbClr val="196B24"/>
                </a:solidFill>
                <a:latin typeface="Aptos"/>
              </a:rPr>
              <a:t>médecins</a:t>
            </a:r>
            <a:r>
              <a:rPr sz="1450" b="0" dirty="0">
                <a:solidFill>
                  <a:srgbClr val="232A33"/>
                </a:solidFill>
                <a:latin typeface="Aptos"/>
              </a:rPr>
              <a:t> (medical councils that regulate the profession).</a:t>
            </a:r>
          </a:p>
        </p:txBody>
      </p:sp>
      <p:sp>
        <p:nvSpPr>
          <p:cNvPr id="7" name="Rounded Rectangle 6"/>
          <p:cNvSpPr/>
          <p:nvPr/>
        </p:nvSpPr>
        <p:spPr>
          <a:xfrm>
            <a:off x="868680" y="2286000"/>
            <a:ext cx="3429000" cy="3063240"/>
          </a:xfrm>
          <a:prstGeom prst="roundRect">
            <a:avLst>
              <a:gd name="adj" fmla="val 6000"/>
            </a:avLst>
          </a:prstGeom>
          <a:solidFill>
            <a:srgbClr val="FFFFFF"/>
          </a:solidFill>
          <a:ln w="12700">
            <a:solidFill>
              <a:srgbClr val="E3E7EC"/>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Rectangle 7"/>
          <p:cNvSpPr/>
          <p:nvPr/>
        </p:nvSpPr>
        <p:spPr>
          <a:xfrm>
            <a:off x="868680" y="2286000"/>
            <a:ext cx="3429000" cy="82296"/>
          </a:xfrm>
          <a:prstGeom prst="rect">
            <a:avLst/>
          </a:prstGeom>
          <a:solidFill>
            <a:srgbClr val="4EA7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Oval 8"/>
          <p:cNvSpPr/>
          <p:nvPr/>
        </p:nvSpPr>
        <p:spPr>
          <a:xfrm>
            <a:off x="1124712" y="2578608"/>
            <a:ext cx="566928" cy="566928"/>
          </a:xfrm>
          <a:prstGeom prst="ellipse">
            <a:avLst/>
          </a:prstGeom>
          <a:solidFill>
            <a:srgbClr val="4EA7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TextBox 9"/>
          <p:cNvSpPr txBox="1"/>
          <p:nvPr/>
        </p:nvSpPr>
        <p:spPr>
          <a:xfrm>
            <a:off x="1124712" y="2578608"/>
            <a:ext cx="566928" cy="566928"/>
          </a:xfrm>
          <a:prstGeom prst="rect">
            <a:avLst/>
          </a:prstGeom>
          <a:noFill/>
        </p:spPr>
        <p:txBody>
          <a:bodyPr wrap="square" lIns="0" tIns="0" rIns="0" bIns="0" anchor="ctr">
            <a:spAutoFit/>
          </a:bodyPr>
          <a:lstStyle/>
          <a:p>
            <a:pPr algn="ctr">
              <a:spcBef>
                <a:spcPts val="0"/>
              </a:spcBef>
              <a:spcAft>
                <a:spcPts val="400"/>
              </a:spcAft>
            </a:pPr>
            <a:r>
              <a:rPr sz="2100" b="1">
                <a:solidFill>
                  <a:srgbClr val="FFFFFF"/>
                </a:solidFill>
                <a:latin typeface="Aptos Display"/>
              </a:rPr>
              <a:t>1</a:t>
            </a:r>
          </a:p>
        </p:txBody>
      </p:sp>
      <p:sp>
        <p:nvSpPr>
          <p:cNvPr id="11" name="TextBox 10"/>
          <p:cNvSpPr txBox="1"/>
          <p:nvPr/>
        </p:nvSpPr>
        <p:spPr>
          <a:xfrm>
            <a:off x="1124712" y="3310128"/>
            <a:ext cx="2926080" cy="548640"/>
          </a:xfrm>
          <a:prstGeom prst="rect">
            <a:avLst/>
          </a:prstGeom>
          <a:noFill/>
        </p:spPr>
        <p:txBody>
          <a:bodyPr wrap="square" lIns="0" tIns="0" rIns="0" bIns="0" anchor="t">
            <a:spAutoFit/>
          </a:bodyPr>
          <a:lstStyle/>
          <a:p>
            <a:pPr algn="l">
              <a:spcBef>
                <a:spcPts val="0"/>
              </a:spcBef>
              <a:spcAft>
                <a:spcPts val="400"/>
              </a:spcAft>
            </a:pPr>
            <a:r>
              <a:rPr sz="1650" b="1">
                <a:solidFill>
                  <a:srgbClr val="0E2841"/>
                </a:solidFill>
                <a:latin typeface="Aptos Display"/>
              </a:rPr>
              <a:t>Identify &amp; describe</a:t>
            </a:r>
          </a:p>
        </p:txBody>
      </p:sp>
      <p:sp>
        <p:nvSpPr>
          <p:cNvPr id="12" name="TextBox 11"/>
          <p:cNvSpPr txBox="1"/>
          <p:nvPr/>
        </p:nvSpPr>
        <p:spPr>
          <a:xfrm>
            <a:off x="1124712" y="3822191"/>
            <a:ext cx="2971800" cy="1371600"/>
          </a:xfrm>
          <a:prstGeom prst="rect">
            <a:avLst/>
          </a:prstGeom>
          <a:noFill/>
        </p:spPr>
        <p:txBody>
          <a:bodyPr wrap="square" lIns="0" tIns="0" rIns="0" bIns="0" anchor="t">
            <a:spAutoFit/>
          </a:bodyPr>
          <a:lstStyle/>
          <a:p>
            <a:pPr algn="l">
              <a:lnSpc>
                <a:spcPct val="112000"/>
              </a:lnSpc>
              <a:spcBef>
                <a:spcPts val="0"/>
              </a:spcBef>
              <a:spcAft>
                <a:spcPts val="600"/>
              </a:spcAft>
            </a:pPr>
            <a:r>
              <a:rPr sz="1250" b="0">
                <a:solidFill>
                  <a:srgbClr val="232A33"/>
                </a:solidFill>
                <a:latin typeface="Aptos"/>
              </a:rPr>
              <a:t>Collect the certificate requests GPs judge </a:t>
            </a:r>
            <a:r>
              <a:rPr sz="1250" b="1">
                <a:solidFill>
                  <a:srgbClr val="196B24"/>
                </a:solidFill>
                <a:latin typeface="Aptos"/>
              </a:rPr>
              <a:t>abusive</a:t>
            </a:r>
            <a:r>
              <a:rPr sz="1250" b="0">
                <a:solidFill>
                  <a:srgbClr val="232A33"/>
                </a:solidFill>
                <a:latin typeface="Aptos"/>
              </a:rPr>
              <a:t>.</a:t>
            </a:r>
          </a:p>
          <a:p>
            <a:pPr algn="l">
              <a:lnSpc>
                <a:spcPct val="112000"/>
              </a:lnSpc>
              <a:spcBef>
                <a:spcPts val="0"/>
              </a:spcBef>
              <a:spcAft>
                <a:spcPts val="600"/>
              </a:spcAft>
            </a:pPr>
            <a:r>
              <a:rPr sz="1250" b="0">
                <a:solidFill>
                  <a:srgbClr val="232A33"/>
                </a:solidFill>
                <a:latin typeface="Aptos"/>
              </a:rPr>
              <a:t>Classify each by domain and check its legal basis (LégiFrance).</a:t>
            </a:r>
          </a:p>
        </p:txBody>
      </p:sp>
      <p:sp>
        <p:nvSpPr>
          <p:cNvPr id="13" name="Rounded Rectangle 12"/>
          <p:cNvSpPr/>
          <p:nvPr/>
        </p:nvSpPr>
        <p:spPr>
          <a:xfrm>
            <a:off x="4434840" y="2286000"/>
            <a:ext cx="3429000" cy="3063240"/>
          </a:xfrm>
          <a:prstGeom prst="roundRect">
            <a:avLst>
              <a:gd name="adj" fmla="val 6000"/>
            </a:avLst>
          </a:prstGeom>
          <a:solidFill>
            <a:srgbClr val="FFFFFF"/>
          </a:solidFill>
          <a:ln w="12700">
            <a:solidFill>
              <a:srgbClr val="E3E7EC"/>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4" name="Rectangle 13"/>
          <p:cNvSpPr/>
          <p:nvPr/>
        </p:nvSpPr>
        <p:spPr>
          <a:xfrm>
            <a:off x="4434840" y="2286000"/>
            <a:ext cx="3429000" cy="82296"/>
          </a:xfrm>
          <a:prstGeom prst="rect">
            <a:avLst/>
          </a:prstGeom>
          <a:solidFill>
            <a:srgbClr val="196B2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5" name="Oval 14"/>
          <p:cNvSpPr/>
          <p:nvPr/>
        </p:nvSpPr>
        <p:spPr>
          <a:xfrm>
            <a:off x="4690872" y="2578608"/>
            <a:ext cx="566928" cy="566928"/>
          </a:xfrm>
          <a:prstGeom prst="ellipse">
            <a:avLst/>
          </a:prstGeom>
          <a:solidFill>
            <a:srgbClr val="196B2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6" name="TextBox 15"/>
          <p:cNvSpPr txBox="1"/>
          <p:nvPr/>
        </p:nvSpPr>
        <p:spPr>
          <a:xfrm>
            <a:off x="4690872" y="2578608"/>
            <a:ext cx="566928" cy="566928"/>
          </a:xfrm>
          <a:prstGeom prst="rect">
            <a:avLst/>
          </a:prstGeom>
          <a:noFill/>
        </p:spPr>
        <p:txBody>
          <a:bodyPr wrap="square" lIns="0" tIns="0" rIns="0" bIns="0" anchor="ctr">
            <a:spAutoFit/>
          </a:bodyPr>
          <a:lstStyle/>
          <a:p>
            <a:pPr algn="ctr">
              <a:spcBef>
                <a:spcPts val="0"/>
              </a:spcBef>
              <a:spcAft>
                <a:spcPts val="400"/>
              </a:spcAft>
            </a:pPr>
            <a:r>
              <a:rPr sz="2100" b="1">
                <a:solidFill>
                  <a:srgbClr val="FFFFFF"/>
                </a:solidFill>
                <a:latin typeface="Aptos Display"/>
              </a:rPr>
              <a:t>2</a:t>
            </a:r>
          </a:p>
        </p:txBody>
      </p:sp>
      <p:sp>
        <p:nvSpPr>
          <p:cNvPr id="17" name="TextBox 16"/>
          <p:cNvSpPr txBox="1"/>
          <p:nvPr/>
        </p:nvSpPr>
        <p:spPr>
          <a:xfrm>
            <a:off x="4690872" y="3310128"/>
            <a:ext cx="2926080" cy="548640"/>
          </a:xfrm>
          <a:prstGeom prst="rect">
            <a:avLst/>
          </a:prstGeom>
          <a:noFill/>
        </p:spPr>
        <p:txBody>
          <a:bodyPr wrap="square" lIns="0" tIns="0" rIns="0" bIns="0" anchor="t">
            <a:spAutoFit/>
          </a:bodyPr>
          <a:lstStyle/>
          <a:p>
            <a:pPr algn="l">
              <a:spcBef>
                <a:spcPts val="0"/>
              </a:spcBef>
              <a:spcAft>
                <a:spcPts val="400"/>
              </a:spcAft>
            </a:pPr>
            <a:r>
              <a:rPr sz="1650" b="1">
                <a:solidFill>
                  <a:srgbClr val="0E2841"/>
                </a:solidFill>
                <a:latin typeface="Aptos Display"/>
              </a:rPr>
              <a:t>Respond individually</a:t>
            </a:r>
          </a:p>
        </p:txBody>
      </p:sp>
      <p:sp>
        <p:nvSpPr>
          <p:cNvPr id="18" name="TextBox 17"/>
          <p:cNvSpPr txBox="1"/>
          <p:nvPr/>
        </p:nvSpPr>
        <p:spPr>
          <a:xfrm>
            <a:off x="4690872" y="3822191"/>
            <a:ext cx="2971800" cy="1371600"/>
          </a:xfrm>
          <a:prstGeom prst="rect">
            <a:avLst/>
          </a:prstGeom>
          <a:noFill/>
        </p:spPr>
        <p:txBody>
          <a:bodyPr wrap="square" lIns="0" tIns="0" rIns="0" bIns="0" anchor="t">
            <a:spAutoFit/>
          </a:bodyPr>
          <a:lstStyle/>
          <a:p>
            <a:pPr algn="l">
              <a:lnSpc>
                <a:spcPct val="112000"/>
              </a:lnSpc>
              <a:spcBef>
                <a:spcPts val="0"/>
              </a:spcBef>
              <a:spcAft>
                <a:spcPts val="600"/>
              </a:spcAft>
            </a:pPr>
            <a:r>
              <a:rPr sz="1250" b="0">
                <a:solidFill>
                  <a:srgbClr val="232A33"/>
                </a:solidFill>
                <a:latin typeface="Aptos"/>
              </a:rPr>
              <a:t>A personalised letter — signed by the </a:t>
            </a:r>
            <a:r>
              <a:rPr sz="1250" b="1">
                <a:solidFill>
                  <a:srgbClr val="196B24"/>
                </a:solidFill>
                <a:latin typeface="Aptos"/>
              </a:rPr>
              <a:t>Council president</a:t>
            </a:r>
            <a:r>
              <a:rPr sz="1250" b="0">
                <a:solidFill>
                  <a:srgbClr val="232A33"/>
                </a:solidFill>
                <a:latin typeface="Aptos"/>
              </a:rPr>
              <a:t> — sent to the requester, citing the law.</a:t>
            </a:r>
          </a:p>
        </p:txBody>
      </p:sp>
      <p:pic>
        <p:nvPicPr>
          <p:cNvPr id="19" name="Picture 18" descr="odm_letter.jpg"/>
          <p:cNvPicPr>
            <a:picLocks noChangeAspect="1"/>
          </p:cNvPicPr>
          <p:nvPr/>
        </p:nvPicPr>
        <p:blipFill>
          <a:blip r:embed="rId3"/>
          <a:stretch>
            <a:fillRect/>
          </a:stretch>
        </p:blipFill>
        <p:spPr>
          <a:xfrm>
            <a:off x="8616299" y="1104005"/>
            <a:ext cx="3161871" cy="4192631"/>
          </a:xfrm>
          <a:prstGeom prst="rect">
            <a:avLst/>
          </a:prstGeom>
          <a:effectLst>
            <a:outerShdw blurRad="90000" dist="38100" dir="5400000" rotWithShape="0">
              <a:srgbClr val="1B2733">
                <a:alpha val="34000"/>
              </a:srgbClr>
            </a:outerShdw>
          </a:effectLst>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100">
        <p159:morph option="byObject"/>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mOrb"/>
          <p:cNvSpPr/>
          <p:nvPr/>
        </p:nvSpPr>
        <p:spPr>
          <a:xfrm>
            <a:off x="-1097279" y="1645919"/>
            <a:ext cx="5120640" cy="5120640"/>
          </a:xfrm>
          <a:prstGeom prst="ellipse">
            <a:avLst/>
          </a:prstGeom>
          <a:solidFill>
            <a:srgbClr val="A02B93">
              <a:alpha val="9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 name="mRule"/>
          <p:cNvSpPr/>
          <p:nvPr/>
        </p:nvSpPr>
        <p:spPr>
          <a:xfrm>
            <a:off x="566928" y="384048"/>
            <a:ext cx="182880" cy="658368"/>
          </a:xfrm>
          <a:prstGeom prst="roundRect">
            <a:avLst/>
          </a:prstGeom>
          <a:solidFill>
            <a:srgbClr val="15608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mKicker"/>
          <p:cNvSpPr txBox="1"/>
          <p:nvPr/>
        </p:nvSpPr>
        <p:spPr>
          <a:xfrm>
            <a:off x="868680" y="365760"/>
            <a:ext cx="10332720" cy="310896"/>
          </a:xfrm>
          <a:prstGeom prst="rect">
            <a:avLst/>
          </a:prstGeom>
          <a:noFill/>
        </p:spPr>
        <p:txBody>
          <a:bodyPr wrap="square" lIns="0" tIns="0" rIns="0" bIns="0" anchor="t">
            <a:spAutoFit/>
          </a:bodyPr>
          <a:lstStyle/>
          <a:p>
            <a:pPr algn="l">
              <a:spcBef>
                <a:spcPts val="0"/>
              </a:spcBef>
              <a:spcAft>
                <a:spcPts val="400"/>
              </a:spcAft>
            </a:pPr>
            <a:r>
              <a:rPr sz="1250" b="1">
                <a:solidFill>
                  <a:srgbClr val="156082"/>
                </a:solidFill>
                <a:latin typeface="Aptos"/>
              </a:rPr>
              <a:t>METHODS</a:t>
            </a:r>
          </a:p>
        </p:txBody>
      </p:sp>
      <p:sp>
        <p:nvSpPr>
          <p:cNvPr id="4" name="mTitle"/>
          <p:cNvSpPr txBox="1"/>
          <p:nvPr/>
        </p:nvSpPr>
        <p:spPr>
          <a:xfrm>
            <a:off x="868680" y="621792"/>
            <a:ext cx="10332720" cy="822960"/>
          </a:xfrm>
          <a:prstGeom prst="rect">
            <a:avLst/>
          </a:prstGeom>
          <a:noFill/>
        </p:spPr>
        <p:txBody>
          <a:bodyPr wrap="square" lIns="0" tIns="0" rIns="0" bIns="0" anchor="t">
            <a:spAutoFit/>
          </a:bodyPr>
          <a:lstStyle/>
          <a:p>
            <a:pPr algn="l">
              <a:spcBef>
                <a:spcPts val="0"/>
              </a:spcBef>
              <a:spcAft>
                <a:spcPts val="400"/>
              </a:spcAft>
            </a:pPr>
            <a:r>
              <a:rPr sz="3000" b="1">
                <a:solidFill>
                  <a:srgbClr val="0E2841"/>
                </a:solidFill>
                <a:latin typeface="Aptos Display"/>
              </a:rPr>
              <a:t>A 2.5-year prospective, multicentre study</a:t>
            </a:r>
          </a:p>
        </p:txBody>
      </p:sp>
      <p:pic>
        <p:nvPicPr>
          <p:cNvPr id="6" name="Picture 5" descr="croc_micro.jpg"/>
          <p:cNvPicPr>
            <a:picLocks noChangeAspect="1"/>
          </p:cNvPicPr>
          <p:nvPr/>
        </p:nvPicPr>
        <p:blipFill>
          <a:blip r:embed="rId3"/>
          <a:stretch>
            <a:fillRect/>
          </a:stretch>
        </p:blipFill>
        <p:spPr>
          <a:xfrm>
            <a:off x="8321040" y="1783079"/>
            <a:ext cx="3657600" cy="3657600"/>
          </a:xfrm>
          <a:prstGeom prst="rect">
            <a:avLst/>
          </a:prstGeom>
          <a:effectLst>
            <a:outerShdw blurRad="90000" dist="38100" dir="5400000" rotWithShape="0">
              <a:srgbClr val="1B2733">
                <a:alpha val="34000"/>
              </a:srgbClr>
            </a:outerShdw>
          </a:effectLst>
        </p:spPr>
      </p:pic>
      <p:sp>
        <p:nvSpPr>
          <p:cNvPr id="7" name="Rounded Rectangle 6"/>
          <p:cNvSpPr/>
          <p:nvPr/>
        </p:nvSpPr>
        <p:spPr>
          <a:xfrm>
            <a:off x="868680" y="1783080"/>
            <a:ext cx="1600200" cy="457200"/>
          </a:xfrm>
          <a:prstGeom prst="roundRect">
            <a:avLst>
              <a:gd name="adj" fmla="val 50000"/>
            </a:avLst>
          </a:prstGeom>
          <a:solidFill>
            <a:srgbClr val="15608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TextBox 7"/>
          <p:cNvSpPr txBox="1"/>
          <p:nvPr/>
        </p:nvSpPr>
        <p:spPr>
          <a:xfrm>
            <a:off x="868680" y="1783080"/>
            <a:ext cx="1600200" cy="457200"/>
          </a:xfrm>
          <a:prstGeom prst="rect">
            <a:avLst/>
          </a:prstGeom>
          <a:noFill/>
        </p:spPr>
        <p:txBody>
          <a:bodyPr wrap="square" lIns="0" tIns="0" rIns="0" bIns="0" anchor="ctr">
            <a:spAutoFit/>
          </a:bodyPr>
          <a:lstStyle/>
          <a:p>
            <a:pPr algn="ctr">
              <a:spcBef>
                <a:spcPts val="0"/>
              </a:spcBef>
              <a:spcAft>
                <a:spcPts val="400"/>
              </a:spcAft>
            </a:pPr>
            <a:r>
              <a:rPr sz="1250" b="1">
                <a:solidFill>
                  <a:srgbClr val="FFFFFF"/>
                </a:solidFill>
                <a:latin typeface="Aptos"/>
              </a:rPr>
              <a:t>Design</a:t>
            </a:r>
          </a:p>
        </p:txBody>
      </p:sp>
      <p:sp>
        <p:nvSpPr>
          <p:cNvPr id="9" name="TextBox 8"/>
          <p:cNvSpPr txBox="1"/>
          <p:nvPr/>
        </p:nvSpPr>
        <p:spPr>
          <a:xfrm>
            <a:off x="2651760" y="1783080"/>
            <a:ext cx="5394960" cy="457200"/>
          </a:xfrm>
          <a:prstGeom prst="rect">
            <a:avLst/>
          </a:prstGeom>
          <a:noFill/>
        </p:spPr>
        <p:txBody>
          <a:bodyPr wrap="square" lIns="0" tIns="0" rIns="0" bIns="0" anchor="ctr">
            <a:spAutoFit/>
          </a:bodyPr>
          <a:lstStyle/>
          <a:p>
            <a:pPr algn="l">
              <a:spcBef>
                <a:spcPts val="0"/>
              </a:spcBef>
              <a:spcAft>
                <a:spcPts val="400"/>
              </a:spcAft>
            </a:pPr>
            <a:r>
              <a:rPr sz="1350" b="0">
                <a:solidFill>
                  <a:srgbClr val="232A33"/>
                </a:solidFill>
                <a:latin typeface="Aptos"/>
              </a:rPr>
              <a:t>Prospective, multicentre, descriptive study</a:t>
            </a:r>
          </a:p>
        </p:txBody>
      </p:sp>
      <p:sp>
        <p:nvSpPr>
          <p:cNvPr id="10" name="Rounded Rectangle 9"/>
          <p:cNvSpPr/>
          <p:nvPr/>
        </p:nvSpPr>
        <p:spPr>
          <a:xfrm>
            <a:off x="868680" y="2404872"/>
            <a:ext cx="1600200" cy="457200"/>
          </a:xfrm>
          <a:prstGeom prst="roundRect">
            <a:avLst>
              <a:gd name="adj" fmla="val 50000"/>
            </a:avLst>
          </a:prstGeom>
          <a:solidFill>
            <a:srgbClr val="15608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1" name="TextBox 10"/>
          <p:cNvSpPr txBox="1"/>
          <p:nvPr/>
        </p:nvSpPr>
        <p:spPr>
          <a:xfrm>
            <a:off x="868680" y="2404872"/>
            <a:ext cx="1600200" cy="457200"/>
          </a:xfrm>
          <a:prstGeom prst="rect">
            <a:avLst/>
          </a:prstGeom>
          <a:noFill/>
        </p:spPr>
        <p:txBody>
          <a:bodyPr wrap="square" lIns="0" tIns="0" rIns="0" bIns="0" anchor="ctr">
            <a:spAutoFit/>
          </a:bodyPr>
          <a:lstStyle/>
          <a:p>
            <a:pPr algn="ctr">
              <a:spcBef>
                <a:spcPts val="0"/>
              </a:spcBef>
              <a:spcAft>
                <a:spcPts val="400"/>
              </a:spcAft>
            </a:pPr>
            <a:r>
              <a:rPr sz="1250" b="1">
                <a:solidFill>
                  <a:srgbClr val="FFFFFF"/>
                </a:solidFill>
                <a:latin typeface="Aptos"/>
              </a:rPr>
              <a:t>Period</a:t>
            </a:r>
          </a:p>
        </p:txBody>
      </p:sp>
      <p:sp>
        <p:nvSpPr>
          <p:cNvPr id="12" name="TextBox 11"/>
          <p:cNvSpPr txBox="1"/>
          <p:nvPr/>
        </p:nvSpPr>
        <p:spPr>
          <a:xfrm>
            <a:off x="2651760" y="2404872"/>
            <a:ext cx="5394960" cy="457200"/>
          </a:xfrm>
          <a:prstGeom prst="rect">
            <a:avLst/>
          </a:prstGeom>
          <a:noFill/>
        </p:spPr>
        <p:txBody>
          <a:bodyPr wrap="square" lIns="0" tIns="0" rIns="0" bIns="0" anchor="ctr">
            <a:spAutoFit/>
          </a:bodyPr>
          <a:lstStyle/>
          <a:p>
            <a:pPr algn="l">
              <a:spcBef>
                <a:spcPts val="0"/>
              </a:spcBef>
              <a:spcAft>
                <a:spcPts val="400"/>
              </a:spcAft>
            </a:pPr>
            <a:r>
              <a:rPr sz="1350" b="0">
                <a:solidFill>
                  <a:srgbClr val="232A33"/>
                </a:solidFill>
                <a:latin typeface="Aptos"/>
              </a:rPr>
              <a:t>July 2023 → December 2025  (2.5 years)</a:t>
            </a:r>
          </a:p>
        </p:txBody>
      </p:sp>
      <p:sp>
        <p:nvSpPr>
          <p:cNvPr id="13" name="Rounded Rectangle 12"/>
          <p:cNvSpPr/>
          <p:nvPr/>
        </p:nvSpPr>
        <p:spPr>
          <a:xfrm>
            <a:off x="868680" y="3026664"/>
            <a:ext cx="1600200" cy="457200"/>
          </a:xfrm>
          <a:prstGeom prst="roundRect">
            <a:avLst>
              <a:gd name="adj" fmla="val 50000"/>
            </a:avLst>
          </a:prstGeom>
          <a:solidFill>
            <a:srgbClr val="15608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4" name="TextBox 13"/>
          <p:cNvSpPr txBox="1"/>
          <p:nvPr/>
        </p:nvSpPr>
        <p:spPr>
          <a:xfrm>
            <a:off x="868680" y="3026664"/>
            <a:ext cx="1600200" cy="457200"/>
          </a:xfrm>
          <a:prstGeom prst="rect">
            <a:avLst/>
          </a:prstGeom>
          <a:noFill/>
        </p:spPr>
        <p:txBody>
          <a:bodyPr wrap="square" lIns="0" tIns="0" rIns="0" bIns="0" anchor="ctr">
            <a:spAutoFit/>
          </a:bodyPr>
          <a:lstStyle/>
          <a:p>
            <a:pPr algn="ctr">
              <a:spcBef>
                <a:spcPts val="0"/>
              </a:spcBef>
              <a:spcAft>
                <a:spcPts val="400"/>
              </a:spcAft>
            </a:pPr>
            <a:r>
              <a:rPr sz="1250" b="1">
                <a:solidFill>
                  <a:srgbClr val="FFFFFF"/>
                </a:solidFill>
                <a:latin typeface="Aptos"/>
              </a:rPr>
              <a:t>Setting</a:t>
            </a:r>
          </a:p>
        </p:txBody>
      </p:sp>
      <p:sp>
        <p:nvSpPr>
          <p:cNvPr id="15" name="TextBox 14"/>
          <p:cNvSpPr txBox="1"/>
          <p:nvPr/>
        </p:nvSpPr>
        <p:spPr>
          <a:xfrm>
            <a:off x="2651760" y="3026664"/>
            <a:ext cx="5394960" cy="457200"/>
          </a:xfrm>
          <a:prstGeom prst="rect">
            <a:avLst/>
          </a:prstGeom>
          <a:noFill/>
        </p:spPr>
        <p:txBody>
          <a:bodyPr wrap="square" lIns="0" tIns="0" rIns="0" bIns="0" anchor="ctr">
            <a:spAutoFit/>
          </a:bodyPr>
          <a:lstStyle/>
          <a:p>
            <a:pPr algn="l">
              <a:spcBef>
                <a:spcPts val="0"/>
              </a:spcBef>
              <a:spcAft>
                <a:spcPts val="400"/>
              </a:spcAft>
            </a:pPr>
            <a:r>
              <a:rPr sz="1350" b="0">
                <a:solidFill>
                  <a:srgbClr val="232A33"/>
                </a:solidFill>
                <a:latin typeface="Aptos"/>
              </a:rPr>
              <a:t>11 of 99 Departmental Medical Councils (CDOM)</a:t>
            </a:r>
          </a:p>
        </p:txBody>
      </p:sp>
      <p:sp>
        <p:nvSpPr>
          <p:cNvPr id="16" name="Rounded Rectangle 15"/>
          <p:cNvSpPr/>
          <p:nvPr/>
        </p:nvSpPr>
        <p:spPr>
          <a:xfrm>
            <a:off x="868680" y="3648456"/>
            <a:ext cx="1600200" cy="457200"/>
          </a:xfrm>
          <a:prstGeom prst="roundRect">
            <a:avLst>
              <a:gd name="adj" fmla="val 50000"/>
            </a:avLst>
          </a:prstGeom>
          <a:solidFill>
            <a:srgbClr val="15608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7" name="TextBox 16"/>
          <p:cNvSpPr txBox="1"/>
          <p:nvPr/>
        </p:nvSpPr>
        <p:spPr>
          <a:xfrm>
            <a:off x="868680" y="3648456"/>
            <a:ext cx="1600200" cy="457200"/>
          </a:xfrm>
          <a:prstGeom prst="rect">
            <a:avLst/>
          </a:prstGeom>
          <a:noFill/>
        </p:spPr>
        <p:txBody>
          <a:bodyPr wrap="square" lIns="0" tIns="0" rIns="0" bIns="0" anchor="ctr">
            <a:spAutoFit/>
          </a:bodyPr>
          <a:lstStyle/>
          <a:p>
            <a:pPr algn="ctr">
              <a:spcBef>
                <a:spcPts val="0"/>
              </a:spcBef>
              <a:spcAft>
                <a:spcPts val="400"/>
              </a:spcAft>
            </a:pPr>
            <a:r>
              <a:rPr sz="1250" b="1">
                <a:solidFill>
                  <a:srgbClr val="FFFFFF"/>
                </a:solidFill>
                <a:latin typeface="Aptos"/>
              </a:rPr>
              <a:t>Inclusion</a:t>
            </a:r>
          </a:p>
        </p:txBody>
      </p:sp>
      <p:sp>
        <p:nvSpPr>
          <p:cNvPr id="18" name="TextBox 17"/>
          <p:cNvSpPr txBox="1"/>
          <p:nvPr/>
        </p:nvSpPr>
        <p:spPr>
          <a:xfrm>
            <a:off x="2651760" y="3648456"/>
            <a:ext cx="5394960" cy="457200"/>
          </a:xfrm>
          <a:prstGeom prst="rect">
            <a:avLst/>
          </a:prstGeom>
          <a:noFill/>
        </p:spPr>
        <p:txBody>
          <a:bodyPr wrap="square" lIns="0" tIns="0" rIns="0" bIns="0" anchor="ctr">
            <a:spAutoFit/>
          </a:bodyPr>
          <a:lstStyle/>
          <a:p>
            <a:pPr algn="l">
              <a:spcBef>
                <a:spcPts val="0"/>
              </a:spcBef>
              <a:spcAft>
                <a:spcPts val="400"/>
              </a:spcAft>
            </a:pPr>
            <a:r>
              <a:rPr sz="1350" b="0">
                <a:solidFill>
                  <a:srgbClr val="232A33"/>
                </a:solidFill>
                <a:latin typeface="Aptos"/>
              </a:rPr>
              <a:t>Every request a GP reported by email as abusive</a:t>
            </a:r>
          </a:p>
        </p:txBody>
      </p:sp>
      <p:sp>
        <p:nvSpPr>
          <p:cNvPr id="19" name="Rounded Rectangle 18"/>
          <p:cNvSpPr/>
          <p:nvPr/>
        </p:nvSpPr>
        <p:spPr>
          <a:xfrm>
            <a:off x="868680" y="4270248"/>
            <a:ext cx="1600200" cy="457200"/>
          </a:xfrm>
          <a:prstGeom prst="roundRect">
            <a:avLst>
              <a:gd name="adj" fmla="val 50000"/>
            </a:avLst>
          </a:prstGeom>
          <a:solidFill>
            <a:srgbClr val="15608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0" name="TextBox 19"/>
          <p:cNvSpPr txBox="1"/>
          <p:nvPr/>
        </p:nvSpPr>
        <p:spPr>
          <a:xfrm>
            <a:off x="868680" y="4270248"/>
            <a:ext cx="1600200" cy="457200"/>
          </a:xfrm>
          <a:prstGeom prst="rect">
            <a:avLst/>
          </a:prstGeom>
          <a:noFill/>
        </p:spPr>
        <p:txBody>
          <a:bodyPr wrap="square" lIns="0" tIns="0" rIns="0" bIns="0" anchor="ctr">
            <a:spAutoFit/>
          </a:bodyPr>
          <a:lstStyle/>
          <a:p>
            <a:pPr algn="ctr">
              <a:spcBef>
                <a:spcPts val="0"/>
              </a:spcBef>
              <a:spcAft>
                <a:spcPts val="400"/>
              </a:spcAft>
            </a:pPr>
            <a:r>
              <a:rPr sz="1250" b="1">
                <a:solidFill>
                  <a:srgbClr val="FFFFFF"/>
                </a:solidFill>
                <a:latin typeface="Aptos"/>
              </a:rPr>
              <a:t>Response</a:t>
            </a:r>
          </a:p>
        </p:txBody>
      </p:sp>
      <p:sp>
        <p:nvSpPr>
          <p:cNvPr id="21" name="TextBox 20"/>
          <p:cNvSpPr txBox="1"/>
          <p:nvPr/>
        </p:nvSpPr>
        <p:spPr>
          <a:xfrm>
            <a:off x="2651760" y="4270248"/>
            <a:ext cx="5394960" cy="457200"/>
          </a:xfrm>
          <a:prstGeom prst="rect">
            <a:avLst/>
          </a:prstGeom>
          <a:noFill/>
        </p:spPr>
        <p:txBody>
          <a:bodyPr wrap="square" lIns="0" tIns="0" rIns="0" bIns="0" anchor="ctr">
            <a:spAutoFit/>
          </a:bodyPr>
          <a:lstStyle/>
          <a:p>
            <a:pPr algn="l">
              <a:spcBef>
                <a:spcPts val="0"/>
              </a:spcBef>
              <a:spcAft>
                <a:spcPts val="400"/>
              </a:spcAft>
            </a:pPr>
            <a:r>
              <a:rPr sz="1350" b="0">
                <a:solidFill>
                  <a:srgbClr val="232A33"/>
                </a:solidFill>
                <a:latin typeface="Aptos"/>
              </a:rPr>
              <a:t>Personalised legal reply to the GP and the requester</a:t>
            </a:r>
          </a:p>
        </p:txBody>
      </p:sp>
      <p:sp>
        <p:nvSpPr>
          <p:cNvPr id="22" name="Rounded Rectangle 21"/>
          <p:cNvSpPr/>
          <p:nvPr/>
        </p:nvSpPr>
        <p:spPr>
          <a:xfrm>
            <a:off x="868680" y="4892040"/>
            <a:ext cx="1600200" cy="457200"/>
          </a:xfrm>
          <a:prstGeom prst="roundRect">
            <a:avLst>
              <a:gd name="adj" fmla="val 50000"/>
            </a:avLst>
          </a:prstGeom>
          <a:solidFill>
            <a:srgbClr val="15608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3" name="TextBox 22"/>
          <p:cNvSpPr txBox="1"/>
          <p:nvPr/>
        </p:nvSpPr>
        <p:spPr>
          <a:xfrm>
            <a:off x="868680" y="4892040"/>
            <a:ext cx="1600200" cy="457200"/>
          </a:xfrm>
          <a:prstGeom prst="rect">
            <a:avLst/>
          </a:prstGeom>
          <a:noFill/>
        </p:spPr>
        <p:txBody>
          <a:bodyPr wrap="square" lIns="0" tIns="0" rIns="0" bIns="0" anchor="ctr">
            <a:spAutoFit/>
          </a:bodyPr>
          <a:lstStyle/>
          <a:p>
            <a:pPr algn="ctr">
              <a:spcBef>
                <a:spcPts val="0"/>
              </a:spcBef>
              <a:spcAft>
                <a:spcPts val="400"/>
              </a:spcAft>
            </a:pPr>
            <a:r>
              <a:rPr sz="1250" b="1">
                <a:solidFill>
                  <a:srgbClr val="FFFFFF"/>
                </a:solidFill>
                <a:latin typeface="Aptos"/>
              </a:rPr>
              <a:t>Analysis</a:t>
            </a:r>
          </a:p>
        </p:txBody>
      </p:sp>
      <p:sp>
        <p:nvSpPr>
          <p:cNvPr id="24" name="TextBox 23"/>
          <p:cNvSpPr txBox="1"/>
          <p:nvPr/>
        </p:nvSpPr>
        <p:spPr>
          <a:xfrm>
            <a:off x="2651760" y="4892040"/>
            <a:ext cx="5394960" cy="457200"/>
          </a:xfrm>
          <a:prstGeom prst="rect">
            <a:avLst/>
          </a:prstGeom>
          <a:noFill/>
        </p:spPr>
        <p:txBody>
          <a:bodyPr wrap="square" lIns="0" tIns="0" rIns="0" bIns="0" anchor="ctr">
            <a:spAutoFit/>
          </a:bodyPr>
          <a:lstStyle/>
          <a:p>
            <a:pPr algn="l">
              <a:spcBef>
                <a:spcPts val="0"/>
              </a:spcBef>
              <a:spcAft>
                <a:spcPts val="400"/>
              </a:spcAft>
            </a:pPr>
            <a:r>
              <a:rPr sz="1350" b="0">
                <a:solidFill>
                  <a:srgbClr val="232A33"/>
                </a:solidFill>
                <a:latin typeface="Aptos"/>
              </a:rPr>
              <a:t>Classified by domain; legal status checked on LégiFrance</a:t>
            </a: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100">
        <p159:morph option="byObject"/>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mOrb"/>
          <p:cNvSpPr/>
          <p:nvPr/>
        </p:nvSpPr>
        <p:spPr>
          <a:xfrm>
            <a:off x="8229600" y="-914400"/>
            <a:ext cx="6217920" cy="6217920"/>
          </a:xfrm>
          <a:prstGeom prst="ellipse">
            <a:avLst/>
          </a:prstGeom>
          <a:solidFill>
            <a:srgbClr val="156082">
              <a:alpha val="9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 name="mRule"/>
          <p:cNvSpPr/>
          <p:nvPr/>
        </p:nvSpPr>
        <p:spPr>
          <a:xfrm>
            <a:off x="566928" y="384048"/>
            <a:ext cx="182880" cy="658368"/>
          </a:xfrm>
          <a:prstGeom prst="roundRect">
            <a:avLst/>
          </a:prstGeom>
          <a:solidFill>
            <a:srgbClr val="E9713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mKicker"/>
          <p:cNvSpPr txBox="1"/>
          <p:nvPr/>
        </p:nvSpPr>
        <p:spPr>
          <a:xfrm>
            <a:off x="868680" y="365760"/>
            <a:ext cx="10332720" cy="310896"/>
          </a:xfrm>
          <a:prstGeom prst="rect">
            <a:avLst/>
          </a:prstGeom>
          <a:noFill/>
        </p:spPr>
        <p:txBody>
          <a:bodyPr wrap="square" lIns="0" tIns="0" rIns="0" bIns="0" anchor="t">
            <a:spAutoFit/>
          </a:bodyPr>
          <a:lstStyle/>
          <a:p>
            <a:pPr algn="l">
              <a:spcBef>
                <a:spcPts val="0"/>
              </a:spcBef>
              <a:spcAft>
                <a:spcPts val="400"/>
              </a:spcAft>
            </a:pPr>
            <a:r>
              <a:rPr sz="1250" b="1">
                <a:solidFill>
                  <a:srgbClr val="E97132"/>
                </a:solidFill>
                <a:latin typeface="Aptos"/>
              </a:rPr>
              <a:t>RESULTS</a:t>
            </a:r>
          </a:p>
        </p:txBody>
      </p:sp>
      <p:sp>
        <p:nvSpPr>
          <p:cNvPr id="4" name="mTitle"/>
          <p:cNvSpPr txBox="1"/>
          <p:nvPr/>
        </p:nvSpPr>
        <p:spPr>
          <a:xfrm>
            <a:off x="868680" y="621792"/>
            <a:ext cx="10332720" cy="822960"/>
          </a:xfrm>
          <a:prstGeom prst="rect">
            <a:avLst/>
          </a:prstGeom>
          <a:noFill/>
        </p:spPr>
        <p:txBody>
          <a:bodyPr wrap="square" lIns="0" tIns="0" rIns="0" bIns="0" anchor="t">
            <a:spAutoFit/>
          </a:bodyPr>
          <a:lstStyle/>
          <a:p>
            <a:pPr algn="l">
              <a:spcBef>
                <a:spcPts val="0"/>
              </a:spcBef>
              <a:spcAft>
                <a:spcPts val="400"/>
              </a:spcAft>
            </a:pPr>
            <a:r>
              <a:rPr sz="3000" b="1">
                <a:solidFill>
                  <a:srgbClr val="0E2841"/>
                </a:solidFill>
                <a:latin typeface="Aptos Display"/>
              </a:rPr>
              <a:t>423 abusive requests, from across the network</a:t>
            </a:r>
          </a:p>
        </p:txBody>
      </p:sp>
      <p:sp>
        <p:nvSpPr>
          <p:cNvPr id="6" name="Rounded Rectangle 5"/>
          <p:cNvSpPr/>
          <p:nvPr/>
        </p:nvSpPr>
        <p:spPr>
          <a:xfrm>
            <a:off x="868680" y="1874519"/>
            <a:ext cx="3246120" cy="1965960"/>
          </a:xfrm>
          <a:prstGeom prst="roundRect">
            <a:avLst>
              <a:gd name="adj" fmla="val 6000"/>
            </a:avLst>
          </a:prstGeom>
          <a:solidFill>
            <a:srgbClr val="FFFFFF"/>
          </a:solidFill>
          <a:ln w="12700">
            <a:solidFill>
              <a:srgbClr val="E3E7EC"/>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TextBox 6"/>
          <p:cNvSpPr txBox="1"/>
          <p:nvPr/>
        </p:nvSpPr>
        <p:spPr>
          <a:xfrm>
            <a:off x="868680" y="2148840"/>
            <a:ext cx="3246120" cy="960120"/>
          </a:xfrm>
          <a:prstGeom prst="rect">
            <a:avLst/>
          </a:prstGeom>
          <a:noFill/>
        </p:spPr>
        <p:txBody>
          <a:bodyPr wrap="square" lIns="0" tIns="0" rIns="0" bIns="0" anchor="ctr">
            <a:spAutoFit/>
          </a:bodyPr>
          <a:lstStyle/>
          <a:p>
            <a:pPr algn="ctr">
              <a:spcBef>
                <a:spcPts val="0"/>
              </a:spcBef>
              <a:spcAft>
                <a:spcPts val="400"/>
              </a:spcAft>
            </a:pPr>
            <a:r>
              <a:rPr sz="4600" b="1">
                <a:solidFill>
                  <a:srgbClr val="156082"/>
                </a:solidFill>
                <a:latin typeface="Aptos Display"/>
              </a:rPr>
              <a:t>423</a:t>
            </a:r>
          </a:p>
        </p:txBody>
      </p:sp>
      <p:sp>
        <p:nvSpPr>
          <p:cNvPr id="8" name="TextBox 7"/>
          <p:cNvSpPr txBox="1"/>
          <p:nvPr/>
        </p:nvSpPr>
        <p:spPr>
          <a:xfrm>
            <a:off x="1097280" y="3154680"/>
            <a:ext cx="2788920" cy="640080"/>
          </a:xfrm>
          <a:prstGeom prst="rect">
            <a:avLst/>
          </a:prstGeom>
          <a:noFill/>
        </p:spPr>
        <p:txBody>
          <a:bodyPr wrap="square" lIns="0" tIns="0" rIns="0" bIns="0" anchor="t">
            <a:spAutoFit/>
          </a:bodyPr>
          <a:lstStyle/>
          <a:p>
            <a:pPr algn="ctr">
              <a:lnSpc>
                <a:spcPct val="105000"/>
              </a:lnSpc>
              <a:spcBef>
                <a:spcPts val="0"/>
              </a:spcBef>
              <a:spcAft>
                <a:spcPts val="400"/>
              </a:spcAft>
            </a:pPr>
            <a:r>
              <a:rPr sz="1250" b="0">
                <a:solidFill>
                  <a:srgbClr val="5B6172"/>
                </a:solidFill>
                <a:latin typeface="Aptos"/>
              </a:rPr>
              <a:t>certificate requests
reported by GPs</a:t>
            </a:r>
          </a:p>
        </p:txBody>
      </p:sp>
      <p:sp>
        <p:nvSpPr>
          <p:cNvPr id="9" name="Rounded Rectangle 8"/>
          <p:cNvSpPr/>
          <p:nvPr/>
        </p:nvSpPr>
        <p:spPr>
          <a:xfrm>
            <a:off x="4480560" y="1874519"/>
            <a:ext cx="3246120" cy="1965960"/>
          </a:xfrm>
          <a:prstGeom prst="roundRect">
            <a:avLst>
              <a:gd name="adj" fmla="val 6000"/>
            </a:avLst>
          </a:prstGeom>
          <a:solidFill>
            <a:srgbClr val="FFFFFF"/>
          </a:solidFill>
          <a:ln w="12700">
            <a:solidFill>
              <a:srgbClr val="E3E7EC"/>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TextBox 9"/>
          <p:cNvSpPr txBox="1"/>
          <p:nvPr/>
        </p:nvSpPr>
        <p:spPr>
          <a:xfrm>
            <a:off x="4480560" y="2148840"/>
            <a:ext cx="3246120" cy="960120"/>
          </a:xfrm>
          <a:prstGeom prst="rect">
            <a:avLst/>
          </a:prstGeom>
          <a:noFill/>
        </p:spPr>
        <p:txBody>
          <a:bodyPr wrap="square" lIns="0" tIns="0" rIns="0" bIns="0" anchor="ctr">
            <a:spAutoFit/>
          </a:bodyPr>
          <a:lstStyle/>
          <a:p>
            <a:pPr algn="ctr">
              <a:spcBef>
                <a:spcPts val="0"/>
              </a:spcBef>
              <a:spcAft>
                <a:spcPts val="400"/>
              </a:spcAft>
            </a:pPr>
            <a:r>
              <a:rPr sz="4600" b="1">
                <a:solidFill>
                  <a:srgbClr val="A02B93"/>
                </a:solidFill>
                <a:latin typeface="Aptos Display"/>
              </a:rPr>
              <a:t>78 %</a:t>
            </a:r>
          </a:p>
        </p:txBody>
      </p:sp>
      <p:sp>
        <p:nvSpPr>
          <p:cNvPr id="11" name="TextBox 10"/>
          <p:cNvSpPr txBox="1"/>
          <p:nvPr/>
        </p:nvSpPr>
        <p:spPr>
          <a:xfrm>
            <a:off x="4709160" y="3154680"/>
            <a:ext cx="2788920" cy="640080"/>
          </a:xfrm>
          <a:prstGeom prst="rect">
            <a:avLst/>
          </a:prstGeom>
          <a:noFill/>
        </p:spPr>
        <p:txBody>
          <a:bodyPr wrap="square" lIns="0" tIns="0" rIns="0" bIns="0" anchor="t">
            <a:spAutoFit/>
          </a:bodyPr>
          <a:lstStyle/>
          <a:p>
            <a:pPr algn="ctr">
              <a:lnSpc>
                <a:spcPct val="105000"/>
              </a:lnSpc>
              <a:spcBef>
                <a:spcPts val="0"/>
              </a:spcBef>
              <a:spcAft>
                <a:spcPts val="400"/>
              </a:spcAft>
            </a:pPr>
            <a:r>
              <a:rPr sz="1250" b="0" dirty="0">
                <a:solidFill>
                  <a:srgbClr val="5B6172"/>
                </a:solidFill>
                <a:latin typeface="Aptos"/>
              </a:rPr>
              <a:t>judged abusive or illegal
(incl. confidentiality breaches)</a:t>
            </a:r>
          </a:p>
        </p:txBody>
      </p:sp>
      <p:sp>
        <p:nvSpPr>
          <p:cNvPr id="12" name="Rounded Rectangle 11"/>
          <p:cNvSpPr/>
          <p:nvPr/>
        </p:nvSpPr>
        <p:spPr>
          <a:xfrm>
            <a:off x="8092440" y="1874519"/>
            <a:ext cx="3246120" cy="1965960"/>
          </a:xfrm>
          <a:prstGeom prst="roundRect">
            <a:avLst>
              <a:gd name="adj" fmla="val 6000"/>
            </a:avLst>
          </a:prstGeom>
          <a:solidFill>
            <a:srgbClr val="FFFFFF"/>
          </a:solidFill>
          <a:ln w="12700">
            <a:solidFill>
              <a:srgbClr val="E3E7EC"/>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3" name="TextBox 12"/>
          <p:cNvSpPr txBox="1"/>
          <p:nvPr/>
        </p:nvSpPr>
        <p:spPr>
          <a:xfrm>
            <a:off x="8092440" y="2148840"/>
            <a:ext cx="3246120" cy="960120"/>
          </a:xfrm>
          <a:prstGeom prst="rect">
            <a:avLst/>
          </a:prstGeom>
          <a:noFill/>
        </p:spPr>
        <p:txBody>
          <a:bodyPr wrap="square" lIns="0" tIns="0" rIns="0" bIns="0" anchor="ctr">
            <a:spAutoFit/>
          </a:bodyPr>
          <a:lstStyle/>
          <a:p>
            <a:pPr algn="ctr">
              <a:spcBef>
                <a:spcPts val="0"/>
              </a:spcBef>
              <a:spcAft>
                <a:spcPts val="400"/>
              </a:spcAft>
            </a:pPr>
            <a:r>
              <a:rPr sz="4600" b="1">
                <a:solidFill>
                  <a:srgbClr val="E97132"/>
                </a:solidFill>
                <a:latin typeface="Aptos Display"/>
              </a:rPr>
              <a:t>285</a:t>
            </a:r>
          </a:p>
        </p:txBody>
      </p:sp>
      <p:sp>
        <p:nvSpPr>
          <p:cNvPr id="14" name="TextBox 13"/>
          <p:cNvSpPr txBox="1"/>
          <p:nvPr/>
        </p:nvSpPr>
        <p:spPr>
          <a:xfrm>
            <a:off x="8321040" y="3154680"/>
            <a:ext cx="2788920" cy="640080"/>
          </a:xfrm>
          <a:prstGeom prst="rect">
            <a:avLst/>
          </a:prstGeom>
          <a:noFill/>
        </p:spPr>
        <p:txBody>
          <a:bodyPr wrap="square" lIns="0" tIns="0" rIns="0" bIns="0" anchor="t">
            <a:spAutoFit/>
          </a:bodyPr>
          <a:lstStyle/>
          <a:p>
            <a:pPr algn="ctr">
              <a:lnSpc>
                <a:spcPct val="105000"/>
              </a:lnSpc>
              <a:spcBef>
                <a:spcPts val="0"/>
              </a:spcBef>
              <a:spcAft>
                <a:spcPts val="400"/>
              </a:spcAft>
            </a:pPr>
            <a:r>
              <a:rPr sz="1250" b="0">
                <a:solidFill>
                  <a:srgbClr val="5B6172"/>
                </a:solidFill>
                <a:latin typeface="Aptos"/>
              </a:rPr>
              <a:t>from the lead department
alone (67%)</a:t>
            </a:r>
          </a:p>
        </p:txBody>
      </p:sp>
      <p:sp>
        <p:nvSpPr>
          <p:cNvPr id="15" name="Rounded Rectangle 14"/>
          <p:cNvSpPr/>
          <p:nvPr/>
        </p:nvSpPr>
        <p:spPr>
          <a:xfrm>
            <a:off x="868680" y="4251960"/>
            <a:ext cx="11109960" cy="1417320"/>
          </a:xfrm>
          <a:prstGeom prst="roundRect">
            <a:avLst/>
          </a:prstGeom>
          <a:solidFill>
            <a:srgbClr val="F2F4F7"/>
          </a:solidFill>
          <a:ln w="12700">
            <a:solidFill>
              <a:srgbClr val="E0E5EB"/>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6" name="Rounded Rectangle 15"/>
          <p:cNvSpPr/>
          <p:nvPr/>
        </p:nvSpPr>
        <p:spPr>
          <a:xfrm>
            <a:off x="1097280" y="4480560"/>
            <a:ext cx="118872" cy="960120"/>
          </a:xfrm>
          <a:prstGeom prst="roundRect">
            <a:avLst/>
          </a:prstGeom>
          <a:solidFill>
            <a:srgbClr val="E9713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7" name="TextBox 16"/>
          <p:cNvSpPr txBox="1"/>
          <p:nvPr/>
        </p:nvSpPr>
        <p:spPr>
          <a:xfrm>
            <a:off x="1371600" y="4370832"/>
            <a:ext cx="10424160" cy="1280160"/>
          </a:xfrm>
          <a:prstGeom prst="rect">
            <a:avLst/>
          </a:prstGeom>
          <a:noFill/>
        </p:spPr>
        <p:txBody>
          <a:bodyPr wrap="square" lIns="0" tIns="0" rIns="0" bIns="0" anchor="ctr">
            <a:spAutoFit/>
          </a:bodyPr>
          <a:lstStyle/>
          <a:p>
            <a:pPr algn="l">
              <a:lnSpc>
                <a:spcPct val="112000"/>
              </a:lnSpc>
              <a:spcBef>
                <a:spcPts val="0"/>
              </a:spcBef>
              <a:spcAft>
                <a:spcPts val="400"/>
              </a:spcAft>
            </a:pPr>
            <a:r>
              <a:rPr sz="1550" b="1">
                <a:solidFill>
                  <a:srgbClr val="0E2841"/>
                </a:solidFill>
                <a:latin typeface="Aptos"/>
              </a:rPr>
              <a:t>Confirmed at scale: </a:t>
            </a:r>
            <a:r>
              <a:rPr sz="1550" b="0">
                <a:solidFill>
                  <a:srgbClr val="232A33"/>
                </a:solidFill>
                <a:latin typeface="Aptos"/>
              </a:rPr>
              <a:t>certificate requests with no legal basis are frequent — above all from </a:t>
            </a:r>
            <a:r>
              <a:rPr sz="1550" b="1">
                <a:solidFill>
                  <a:srgbClr val="156082"/>
                </a:solidFill>
                <a:latin typeface="Aptos"/>
              </a:rPr>
              <a:t>insurers</a:t>
            </a:r>
            <a:r>
              <a:rPr sz="1550" b="0">
                <a:solidFill>
                  <a:srgbClr val="232A33"/>
                </a:solidFill>
                <a:latin typeface="Aptos"/>
              </a:rPr>
              <a:t> and </a:t>
            </a:r>
            <a:r>
              <a:rPr sz="1550" b="1">
                <a:solidFill>
                  <a:srgbClr val="156082"/>
                </a:solidFill>
                <a:latin typeface="Aptos"/>
              </a:rPr>
              <a:t>schools</a:t>
            </a:r>
            <a:r>
              <a:rPr sz="1550" b="0">
                <a:solidFill>
                  <a:srgbClr val="232A33"/>
                </a:solidFill>
                <a:latin typeface="Aptos"/>
              </a:rPr>
              <a:t>.</a:t>
            </a: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100">
        <p159:morph option="byObject"/>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mOrb"/>
          <p:cNvSpPr/>
          <p:nvPr/>
        </p:nvSpPr>
        <p:spPr>
          <a:xfrm>
            <a:off x="-2194560" y="2743200"/>
            <a:ext cx="5852160" cy="5852160"/>
          </a:xfrm>
          <a:prstGeom prst="ellipse">
            <a:avLst/>
          </a:prstGeom>
          <a:solidFill>
            <a:srgbClr val="E97132">
              <a:alpha val="9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 name="mRule"/>
          <p:cNvSpPr/>
          <p:nvPr/>
        </p:nvSpPr>
        <p:spPr>
          <a:xfrm>
            <a:off x="566928" y="384048"/>
            <a:ext cx="182880" cy="658368"/>
          </a:xfrm>
          <a:prstGeom prst="roundRect">
            <a:avLst/>
          </a:prstGeom>
          <a:solidFill>
            <a:srgbClr val="15608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mKicker"/>
          <p:cNvSpPr txBox="1"/>
          <p:nvPr/>
        </p:nvSpPr>
        <p:spPr>
          <a:xfrm>
            <a:off x="868680" y="365760"/>
            <a:ext cx="10332720" cy="192360"/>
          </a:xfrm>
          <a:prstGeom prst="rect">
            <a:avLst/>
          </a:prstGeom>
          <a:noFill/>
        </p:spPr>
        <p:txBody>
          <a:bodyPr wrap="square" lIns="0" tIns="0" rIns="0" bIns="0" anchor="t">
            <a:spAutoFit/>
          </a:bodyPr>
          <a:lstStyle/>
          <a:p>
            <a:pPr algn="l">
              <a:spcBef>
                <a:spcPts val="0"/>
              </a:spcBef>
              <a:spcAft>
                <a:spcPts val="400"/>
              </a:spcAft>
            </a:pPr>
            <a:r>
              <a:rPr sz="1250" b="1" dirty="0">
                <a:solidFill>
                  <a:srgbClr val="156082"/>
                </a:solidFill>
                <a:latin typeface="Aptos"/>
              </a:rPr>
              <a:t>RESULTS</a:t>
            </a:r>
          </a:p>
        </p:txBody>
      </p:sp>
      <p:sp>
        <p:nvSpPr>
          <p:cNvPr id="4" name="mTitle"/>
          <p:cNvSpPr txBox="1"/>
          <p:nvPr/>
        </p:nvSpPr>
        <p:spPr>
          <a:xfrm>
            <a:off x="868680" y="621792"/>
            <a:ext cx="10332720" cy="822960"/>
          </a:xfrm>
          <a:prstGeom prst="rect">
            <a:avLst/>
          </a:prstGeom>
          <a:noFill/>
        </p:spPr>
        <p:txBody>
          <a:bodyPr wrap="square" lIns="0" tIns="0" rIns="0" bIns="0" anchor="t">
            <a:spAutoFit/>
          </a:bodyPr>
          <a:lstStyle/>
          <a:p>
            <a:pPr algn="l">
              <a:spcBef>
                <a:spcPts val="0"/>
              </a:spcBef>
              <a:spcAft>
                <a:spcPts val="400"/>
              </a:spcAft>
            </a:pPr>
            <a:r>
              <a:rPr sz="3000" b="1">
                <a:solidFill>
                  <a:srgbClr val="0E2841"/>
                </a:solidFill>
                <a:latin typeface="Aptos Display"/>
              </a:rPr>
              <a:t>Insurance and sport lead the demands</a:t>
            </a:r>
          </a:p>
        </p:txBody>
      </p:sp>
      <p:sp>
        <p:nvSpPr>
          <p:cNvPr id="6" name="TextBox 5"/>
          <p:cNvSpPr txBox="1"/>
          <p:nvPr/>
        </p:nvSpPr>
        <p:spPr>
          <a:xfrm>
            <a:off x="685800" y="1577804"/>
            <a:ext cx="3108960" cy="786384"/>
          </a:xfrm>
          <a:prstGeom prst="rect">
            <a:avLst/>
          </a:prstGeom>
          <a:noFill/>
        </p:spPr>
        <p:txBody>
          <a:bodyPr wrap="square" lIns="0" tIns="0" rIns="0" bIns="0" anchor="ctr">
            <a:spAutoFit/>
          </a:bodyPr>
          <a:lstStyle/>
          <a:p>
            <a:pPr algn="r">
              <a:spcBef>
                <a:spcPts val="0"/>
              </a:spcBef>
              <a:spcAft>
                <a:spcPts val="400"/>
              </a:spcAft>
            </a:pPr>
            <a:r>
              <a:rPr sz="1350" b="0">
                <a:solidFill>
                  <a:srgbClr val="232A33"/>
                </a:solidFill>
                <a:latin typeface="Aptos"/>
              </a:rPr>
              <a:t>Insurance / disability contracts</a:t>
            </a:r>
          </a:p>
        </p:txBody>
      </p:sp>
      <p:sp>
        <p:nvSpPr>
          <p:cNvPr id="7" name="Rounded Rectangle 6"/>
          <p:cNvSpPr/>
          <p:nvPr/>
        </p:nvSpPr>
        <p:spPr>
          <a:xfrm>
            <a:off x="3977639" y="1687532"/>
            <a:ext cx="5806440" cy="475488"/>
          </a:xfrm>
          <a:prstGeom prst="roundRect">
            <a:avLst/>
          </a:prstGeom>
          <a:solidFill>
            <a:srgbClr val="EEF1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Rounded Rectangle 7"/>
          <p:cNvSpPr/>
          <p:nvPr/>
        </p:nvSpPr>
        <p:spPr>
          <a:xfrm>
            <a:off x="3977639" y="1687532"/>
            <a:ext cx="5806440" cy="475488"/>
          </a:xfrm>
          <a:prstGeom prst="roundRect">
            <a:avLst/>
          </a:prstGeom>
          <a:solidFill>
            <a:srgbClr val="15608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TextBox 8"/>
          <p:cNvSpPr txBox="1"/>
          <p:nvPr/>
        </p:nvSpPr>
        <p:spPr>
          <a:xfrm>
            <a:off x="9921240" y="1596092"/>
            <a:ext cx="2148840" cy="786384"/>
          </a:xfrm>
          <a:prstGeom prst="rect">
            <a:avLst/>
          </a:prstGeom>
          <a:noFill/>
        </p:spPr>
        <p:txBody>
          <a:bodyPr wrap="square" lIns="0" tIns="0" rIns="0" bIns="0" anchor="ctr">
            <a:spAutoFit/>
          </a:bodyPr>
          <a:lstStyle/>
          <a:p>
            <a:pPr algn="l">
              <a:spcBef>
                <a:spcPts val="0"/>
              </a:spcBef>
              <a:spcAft>
                <a:spcPts val="400"/>
              </a:spcAft>
            </a:pPr>
            <a:r>
              <a:rPr sz="1600" b="1">
                <a:solidFill>
                  <a:srgbClr val="156082"/>
                </a:solidFill>
                <a:latin typeface="Aptos Display"/>
              </a:rPr>
              <a:t>43%</a:t>
            </a:r>
            <a:r>
              <a:rPr sz="1250" b="0">
                <a:solidFill>
                  <a:srgbClr val="5B6172"/>
                </a:solidFill>
                <a:latin typeface="Aptos"/>
              </a:rPr>
              <a:t>   n=180</a:t>
            </a:r>
          </a:p>
        </p:txBody>
      </p:sp>
      <p:sp>
        <p:nvSpPr>
          <p:cNvPr id="10" name="TextBox 9"/>
          <p:cNvSpPr txBox="1"/>
          <p:nvPr/>
        </p:nvSpPr>
        <p:spPr>
          <a:xfrm>
            <a:off x="685800" y="2364188"/>
            <a:ext cx="3108960" cy="786384"/>
          </a:xfrm>
          <a:prstGeom prst="rect">
            <a:avLst/>
          </a:prstGeom>
          <a:noFill/>
        </p:spPr>
        <p:txBody>
          <a:bodyPr wrap="square" lIns="0" tIns="0" rIns="0" bIns="0" anchor="ctr">
            <a:spAutoFit/>
          </a:bodyPr>
          <a:lstStyle/>
          <a:p>
            <a:pPr algn="r">
              <a:spcBef>
                <a:spcPts val="0"/>
              </a:spcBef>
              <a:spcAft>
                <a:spcPts val="400"/>
              </a:spcAft>
            </a:pPr>
            <a:r>
              <a:rPr sz="1350" b="0">
                <a:solidFill>
                  <a:srgbClr val="232A33"/>
                </a:solidFill>
                <a:latin typeface="Aptos"/>
              </a:rPr>
              <a:t>Training &amp; sport</a:t>
            </a:r>
          </a:p>
        </p:txBody>
      </p:sp>
      <p:sp>
        <p:nvSpPr>
          <p:cNvPr id="11" name="Rounded Rectangle 10"/>
          <p:cNvSpPr/>
          <p:nvPr/>
        </p:nvSpPr>
        <p:spPr>
          <a:xfrm>
            <a:off x="3977639" y="2473916"/>
            <a:ext cx="5806440" cy="475488"/>
          </a:xfrm>
          <a:prstGeom prst="roundRect">
            <a:avLst/>
          </a:prstGeom>
          <a:solidFill>
            <a:srgbClr val="EEF1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2" name="Rounded Rectangle 11"/>
          <p:cNvSpPr/>
          <p:nvPr/>
        </p:nvSpPr>
        <p:spPr>
          <a:xfrm>
            <a:off x="3977639" y="2473916"/>
            <a:ext cx="3780937" cy="475488"/>
          </a:xfrm>
          <a:prstGeom prst="roundRect">
            <a:avLst/>
          </a:prstGeom>
          <a:solidFill>
            <a:srgbClr val="E9713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3" name="TextBox 12"/>
          <p:cNvSpPr txBox="1"/>
          <p:nvPr/>
        </p:nvSpPr>
        <p:spPr>
          <a:xfrm>
            <a:off x="7895737" y="2382476"/>
            <a:ext cx="2148840" cy="786384"/>
          </a:xfrm>
          <a:prstGeom prst="rect">
            <a:avLst/>
          </a:prstGeom>
          <a:noFill/>
        </p:spPr>
        <p:txBody>
          <a:bodyPr wrap="square" lIns="0" tIns="0" rIns="0" bIns="0" anchor="ctr">
            <a:spAutoFit/>
          </a:bodyPr>
          <a:lstStyle/>
          <a:p>
            <a:pPr algn="l">
              <a:spcBef>
                <a:spcPts val="0"/>
              </a:spcBef>
              <a:spcAft>
                <a:spcPts val="400"/>
              </a:spcAft>
            </a:pPr>
            <a:r>
              <a:rPr sz="1600" b="1">
                <a:solidFill>
                  <a:srgbClr val="E97132"/>
                </a:solidFill>
                <a:latin typeface="Aptos Display"/>
              </a:rPr>
              <a:t>28%</a:t>
            </a:r>
            <a:r>
              <a:rPr sz="1250" b="0">
                <a:solidFill>
                  <a:srgbClr val="5B6172"/>
                </a:solidFill>
                <a:latin typeface="Aptos"/>
              </a:rPr>
              <a:t>   n=118</a:t>
            </a:r>
          </a:p>
        </p:txBody>
      </p:sp>
      <p:sp>
        <p:nvSpPr>
          <p:cNvPr id="14" name="TextBox 13"/>
          <p:cNvSpPr txBox="1"/>
          <p:nvPr/>
        </p:nvSpPr>
        <p:spPr>
          <a:xfrm>
            <a:off x="685800" y="3150571"/>
            <a:ext cx="3108960" cy="786384"/>
          </a:xfrm>
          <a:prstGeom prst="rect">
            <a:avLst/>
          </a:prstGeom>
          <a:noFill/>
        </p:spPr>
        <p:txBody>
          <a:bodyPr wrap="square" lIns="0" tIns="0" rIns="0" bIns="0" anchor="ctr">
            <a:spAutoFit/>
          </a:bodyPr>
          <a:lstStyle/>
          <a:p>
            <a:pPr algn="r">
              <a:spcBef>
                <a:spcPts val="0"/>
              </a:spcBef>
              <a:spcAft>
                <a:spcPts val="400"/>
              </a:spcAft>
            </a:pPr>
            <a:r>
              <a:rPr sz="1350" b="0">
                <a:solidFill>
                  <a:srgbClr val="232A33"/>
                </a:solidFill>
                <a:latin typeface="Aptos"/>
              </a:rPr>
              <a:t>School &amp; extracurricular</a:t>
            </a:r>
          </a:p>
        </p:txBody>
      </p:sp>
      <p:sp>
        <p:nvSpPr>
          <p:cNvPr id="15" name="Rounded Rectangle 14"/>
          <p:cNvSpPr/>
          <p:nvPr/>
        </p:nvSpPr>
        <p:spPr>
          <a:xfrm>
            <a:off x="3977639" y="3260300"/>
            <a:ext cx="5806440" cy="475488"/>
          </a:xfrm>
          <a:prstGeom prst="roundRect">
            <a:avLst/>
          </a:prstGeom>
          <a:solidFill>
            <a:srgbClr val="EEF1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6" name="Rounded Rectangle 15"/>
          <p:cNvSpPr/>
          <p:nvPr/>
        </p:nvSpPr>
        <p:spPr>
          <a:xfrm>
            <a:off x="3977639" y="3260300"/>
            <a:ext cx="2430602" cy="475488"/>
          </a:xfrm>
          <a:prstGeom prst="roundRect">
            <a:avLst/>
          </a:prstGeom>
          <a:solidFill>
            <a:srgbClr val="0F9ED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7" name="TextBox 16"/>
          <p:cNvSpPr txBox="1"/>
          <p:nvPr/>
        </p:nvSpPr>
        <p:spPr>
          <a:xfrm>
            <a:off x="6545402" y="3168859"/>
            <a:ext cx="2148840" cy="786384"/>
          </a:xfrm>
          <a:prstGeom prst="rect">
            <a:avLst/>
          </a:prstGeom>
          <a:noFill/>
        </p:spPr>
        <p:txBody>
          <a:bodyPr wrap="square" lIns="0" tIns="0" rIns="0" bIns="0" anchor="ctr">
            <a:spAutoFit/>
          </a:bodyPr>
          <a:lstStyle/>
          <a:p>
            <a:pPr algn="l">
              <a:spcBef>
                <a:spcPts val="0"/>
              </a:spcBef>
              <a:spcAft>
                <a:spcPts val="400"/>
              </a:spcAft>
            </a:pPr>
            <a:r>
              <a:rPr sz="1600" b="1">
                <a:solidFill>
                  <a:srgbClr val="0F9ED5"/>
                </a:solidFill>
                <a:latin typeface="Aptos Display"/>
              </a:rPr>
              <a:t>18%</a:t>
            </a:r>
            <a:r>
              <a:rPr sz="1250" b="0">
                <a:solidFill>
                  <a:srgbClr val="5B6172"/>
                </a:solidFill>
                <a:latin typeface="Aptos"/>
              </a:rPr>
              <a:t>   n=78</a:t>
            </a:r>
          </a:p>
        </p:txBody>
      </p:sp>
      <p:sp>
        <p:nvSpPr>
          <p:cNvPr id="18" name="TextBox 17"/>
          <p:cNvSpPr txBox="1"/>
          <p:nvPr/>
        </p:nvSpPr>
        <p:spPr>
          <a:xfrm>
            <a:off x="685800" y="3936956"/>
            <a:ext cx="3108960" cy="786384"/>
          </a:xfrm>
          <a:prstGeom prst="rect">
            <a:avLst/>
          </a:prstGeom>
          <a:noFill/>
        </p:spPr>
        <p:txBody>
          <a:bodyPr wrap="square" lIns="0" tIns="0" rIns="0" bIns="0" anchor="ctr">
            <a:spAutoFit/>
          </a:bodyPr>
          <a:lstStyle/>
          <a:p>
            <a:pPr algn="r">
              <a:spcBef>
                <a:spcPts val="0"/>
              </a:spcBef>
              <a:spcAft>
                <a:spcPts val="400"/>
              </a:spcAft>
            </a:pPr>
            <a:r>
              <a:rPr sz="1350" b="0">
                <a:solidFill>
                  <a:srgbClr val="232A33"/>
                </a:solidFill>
                <a:latin typeface="Aptos"/>
              </a:rPr>
              <a:t>Work &amp; healthcare</a:t>
            </a:r>
          </a:p>
        </p:txBody>
      </p:sp>
      <p:sp>
        <p:nvSpPr>
          <p:cNvPr id="19" name="Rounded Rectangle 18"/>
          <p:cNvSpPr/>
          <p:nvPr/>
        </p:nvSpPr>
        <p:spPr>
          <a:xfrm>
            <a:off x="3977639" y="4046683"/>
            <a:ext cx="5806440" cy="475488"/>
          </a:xfrm>
          <a:prstGeom prst="roundRect">
            <a:avLst/>
          </a:prstGeom>
          <a:solidFill>
            <a:srgbClr val="EEF1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0" name="Rounded Rectangle 19"/>
          <p:cNvSpPr/>
          <p:nvPr/>
        </p:nvSpPr>
        <p:spPr>
          <a:xfrm>
            <a:off x="3977639" y="4046683"/>
            <a:ext cx="1485368" cy="475488"/>
          </a:xfrm>
          <a:prstGeom prst="roundRect">
            <a:avLst/>
          </a:prstGeom>
          <a:solidFill>
            <a:srgbClr val="4EA7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1" name="TextBox 20"/>
          <p:cNvSpPr txBox="1"/>
          <p:nvPr/>
        </p:nvSpPr>
        <p:spPr>
          <a:xfrm>
            <a:off x="5600168" y="3955244"/>
            <a:ext cx="2148840" cy="786384"/>
          </a:xfrm>
          <a:prstGeom prst="rect">
            <a:avLst/>
          </a:prstGeom>
          <a:noFill/>
        </p:spPr>
        <p:txBody>
          <a:bodyPr wrap="square" lIns="0" tIns="0" rIns="0" bIns="0" anchor="ctr">
            <a:spAutoFit/>
          </a:bodyPr>
          <a:lstStyle/>
          <a:p>
            <a:pPr algn="l">
              <a:spcBef>
                <a:spcPts val="0"/>
              </a:spcBef>
              <a:spcAft>
                <a:spcPts val="400"/>
              </a:spcAft>
            </a:pPr>
            <a:r>
              <a:rPr sz="1600" b="1">
                <a:solidFill>
                  <a:srgbClr val="4EA72E"/>
                </a:solidFill>
                <a:latin typeface="Aptos Display"/>
              </a:rPr>
              <a:t>11%</a:t>
            </a:r>
            <a:r>
              <a:rPr sz="1250" b="0">
                <a:solidFill>
                  <a:srgbClr val="5B6172"/>
                </a:solidFill>
                <a:latin typeface="Aptos"/>
              </a:rPr>
              <a:t>   n=47</a:t>
            </a:r>
          </a:p>
        </p:txBody>
      </p:sp>
      <p:sp>
        <p:nvSpPr>
          <p:cNvPr id="22" name="TextBox 21"/>
          <p:cNvSpPr txBox="1"/>
          <p:nvPr/>
        </p:nvSpPr>
        <p:spPr>
          <a:xfrm>
            <a:off x="685800" y="5157216"/>
            <a:ext cx="10881360" cy="176972"/>
          </a:xfrm>
          <a:prstGeom prst="rect">
            <a:avLst/>
          </a:prstGeom>
          <a:noFill/>
        </p:spPr>
        <p:txBody>
          <a:bodyPr wrap="square" lIns="0" tIns="0" rIns="0" bIns="0" anchor="t">
            <a:spAutoFit/>
          </a:bodyPr>
          <a:lstStyle/>
          <a:p>
            <a:pPr algn="l">
              <a:spcBef>
                <a:spcPts val="0"/>
              </a:spcBef>
              <a:spcAft>
                <a:spcPts val="400"/>
              </a:spcAft>
            </a:pPr>
            <a:r>
              <a:rPr sz="1150" b="0" dirty="0">
                <a:solidFill>
                  <a:srgbClr val="5B6172"/>
                </a:solidFill>
                <a:latin typeface="Aptos"/>
              </a:rPr>
              <a:t>N = 423 reported requests </a:t>
            </a:r>
            <a:r>
              <a:rPr lang="fr-FR" sz="1150" b="0" dirty="0">
                <a:solidFill>
                  <a:srgbClr val="5B6172"/>
                </a:solidFill>
                <a:latin typeface="Aptos"/>
              </a:rPr>
              <a:t>(</a:t>
            </a:r>
            <a:r>
              <a:rPr sz="1150" b="0" dirty="0">
                <a:solidFill>
                  <a:srgbClr val="5B6172"/>
                </a:solidFill>
                <a:latin typeface="Aptos"/>
              </a:rPr>
              <a:t>July 2023 – December 2025</a:t>
            </a:r>
            <a:r>
              <a:rPr lang="fr-FR" sz="1150" b="0" dirty="0">
                <a:solidFill>
                  <a:srgbClr val="5B6172"/>
                </a:solidFill>
                <a:latin typeface="Aptos"/>
              </a:rPr>
              <a:t>)</a:t>
            </a:r>
            <a:endParaRPr sz="1150" b="0" dirty="0">
              <a:solidFill>
                <a:srgbClr val="5B6172"/>
              </a:solidFill>
              <a:latin typeface="Aptos"/>
            </a:endParaRPr>
          </a:p>
        </p:txBody>
      </p:sp>
      <p:sp>
        <p:nvSpPr>
          <p:cNvPr id="23" name="Rounded Rectangle 22"/>
          <p:cNvSpPr/>
          <p:nvPr/>
        </p:nvSpPr>
        <p:spPr>
          <a:xfrm>
            <a:off x="868680" y="5394960"/>
            <a:ext cx="11109960" cy="658368"/>
          </a:xfrm>
          <a:prstGeom prst="roundRect">
            <a:avLst/>
          </a:prstGeom>
          <a:solidFill>
            <a:srgbClr val="0E284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4" name="TextBox 23"/>
          <p:cNvSpPr txBox="1"/>
          <p:nvPr/>
        </p:nvSpPr>
        <p:spPr>
          <a:xfrm>
            <a:off x="868680" y="5394960"/>
            <a:ext cx="11109960" cy="658368"/>
          </a:xfrm>
          <a:prstGeom prst="rect">
            <a:avLst/>
          </a:prstGeom>
          <a:noFill/>
        </p:spPr>
        <p:txBody>
          <a:bodyPr wrap="square" lIns="0" tIns="0" rIns="0" bIns="0" anchor="ctr">
            <a:spAutoFit/>
          </a:bodyPr>
          <a:lstStyle/>
          <a:p>
            <a:pPr algn="ctr">
              <a:spcBef>
                <a:spcPts val="0"/>
              </a:spcBef>
              <a:spcAft>
                <a:spcPts val="400"/>
              </a:spcAft>
            </a:pPr>
            <a:r>
              <a:rPr sz="1500" b="1">
                <a:solidFill>
                  <a:srgbClr val="FFFFFF"/>
                </a:solidFill>
                <a:latin typeface="Aptos Display"/>
              </a:rPr>
              <a:t>Insurance, school and sport — three targets for simple, political action.</a:t>
            </a: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100">
        <p159:morph option="byObject"/>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mOrb"/>
          <p:cNvSpPr/>
          <p:nvPr/>
        </p:nvSpPr>
        <p:spPr>
          <a:xfrm>
            <a:off x="8778240" y="1097280"/>
            <a:ext cx="5486400" cy="5486400"/>
          </a:xfrm>
          <a:prstGeom prst="ellipse">
            <a:avLst/>
          </a:prstGeom>
          <a:solidFill>
            <a:srgbClr val="A02B93">
              <a:alpha val="9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 name="mRule"/>
          <p:cNvSpPr/>
          <p:nvPr/>
        </p:nvSpPr>
        <p:spPr>
          <a:xfrm>
            <a:off x="566928" y="384048"/>
            <a:ext cx="182880" cy="658368"/>
          </a:xfrm>
          <a:prstGeom prst="roundRect">
            <a:avLst/>
          </a:prstGeom>
          <a:solidFill>
            <a:srgbClr val="A02B9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mKicker"/>
          <p:cNvSpPr txBox="1"/>
          <p:nvPr/>
        </p:nvSpPr>
        <p:spPr>
          <a:xfrm>
            <a:off x="868680" y="365760"/>
            <a:ext cx="10332720" cy="192360"/>
          </a:xfrm>
          <a:prstGeom prst="rect">
            <a:avLst/>
          </a:prstGeom>
          <a:noFill/>
        </p:spPr>
        <p:txBody>
          <a:bodyPr wrap="square" lIns="0" tIns="0" rIns="0" bIns="0" anchor="t">
            <a:spAutoFit/>
          </a:bodyPr>
          <a:lstStyle/>
          <a:p>
            <a:pPr algn="l">
              <a:spcBef>
                <a:spcPts val="0"/>
              </a:spcBef>
              <a:spcAft>
                <a:spcPts val="400"/>
              </a:spcAft>
            </a:pPr>
            <a:r>
              <a:rPr sz="1250" b="1" dirty="0">
                <a:solidFill>
                  <a:srgbClr val="A02B93"/>
                </a:solidFill>
                <a:latin typeface="Aptos"/>
              </a:rPr>
              <a:t>THE ABSURD IN PRACTICE</a:t>
            </a:r>
          </a:p>
        </p:txBody>
      </p:sp>
      <p:sp>
        <p:nvSpPr>
          <p:cNvPr id="4" name="mTitle"/>
          <p:cNvSpPr txBox="1"/>
          <p:nvPr/>
        </p:nvSpPr>
        <p:spPr>
          <a:xfrm>
            <a:off x="868680" y="621792"/>
            <a:ext cx="10332720" cy="822960"/>
          </a:xfrm>
          <a:prstGeom prst="rect">
            <a:avLst/>
          </a:prstGeom>
          <a:noFill/>
        </p:spPr>
        <p:txBody>
          <a:bodyPr wrap="square" lIns="0" tIns="0" rIns="0" bIns="0" anchor="t">
            <a:spAutoFit/>
          </a:bodyPr>
          <a:lstStyle/>
          <a:p>
            <a:pPr algn="l">
              <a:spcBef>
                <a:spcPts val="0"/>
              </a:spcBef>
              <a:spcAft>
                <a:spcPts val="400"/>
              </a:spcAft>
            </a:pPr>
            <a:r>
              <a:rPr sz="3000" b="1">
                <a:solidFill>
                  <a:srgbClr val="0E2841"/>
                </a:solidFill>
                <a:latin typeface="Aptos Display"/>
              </a:rPr>
              <a:t>Real requests received by GPs</a:t>
            </a:r>
          </a:p>
        </p:txBody>
      </p:sp>
      <p:sp>
        <p:nvSpPr>
          <p:cNvPr id="6" name="Rounded Rectangle 5"/>
          <p:cNvSpPr/>
          <p:nvPr/>
        </p:nvSpPr>
        <p:spPr>
          <a:xfrm>
            <a:off x="868680" y="1783080"/>
            <a:ext cx="3538728" cy="3794760"/>
          </a:xfrm>
          <a:prstGeom prst="roundRect">
            <a:avLst>
              <a:gd name="adj" fmla="val 6000"/>
            </a:avLst>
          </a:prstGeom>
          <a:solidFill>
            <a:srgbClr val="FFFFFF"/>
          </a:solidFill>
          <a:ln w="12700">
            <a:solidFill>
              <a:srgbClr val="E3E7EC"/>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Rectangle 6"/>
          <p:cNvSpPr/>
          <p:nvPr/>
        </p:nvSpPr>
        <p:spPr>
          <a:xfrm>
            <a:off x="868680" y="1783080"/>
            <a:ext cx="3538728" cy="566928"/>
          </a:xfrm>
          <a:prstGeom prst="rect">
            <a:avLst/>
          </a:prstGeom>
          <a:solidFill>
            <a:srgbClr val="0F9ED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Rectangle 7"/>
          <p:cNvSpPr/>
          <p:nvPr/>
        </p:nvSpPr>
        <p:spPr>
          <a:xfrm>
            <a:off x="868680" y="1783080"/>
            <a:ext cx="3538728" cy="566928"/>
          </a:xfrm>
          <a:prstGeom prst="rect">
            <a:avLst/>
          </a:prstGeom>
          <a:solidFill>
            <a:srgbClr val="0F9ED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TextBox 8"/>
          <p:cNvSpPr txBox="1"/>
          <p:nvPr/>
        </p:nvSpPr>
        <p:spPr>
          <a:xfrm>
            <a:off x="868680" y="1783080"/>
            <a:ext cx="3538728" cy="566928"/>
          </a:xfrm>
          <a:prstGeom prst="rect">
            <a:avLst/>
          </a:prstGeom>
          <a:noFill/>
        </p:spPr>
        <p:txBody>
          <a:bodyPr wrap="square" lIns="0" tIns="0" rIns="0" bIns="0" anchor="ctr">
            <a:spAutoFit/>
          </a:bodyPr>
          <a:lstStyle/>
          <a:p>
            <a:pPr algn="ctr">
              <a:spcBef>
                <a:spcPts val="0"/>
              </a:spcBef>
              <a:spcAft>
                <a:spcPts val="400"/>
              </a:spcAft>
            </a:pPr>
            <a:r>
              <a:rPr sz="1700" b="1">
                <a:solidFill>
                  <a:srgbClr val="FFFFFF"/>
                </a:solidFill>
                <a:latin typeface="Aptos Display"/>
              </a:rPr>
              <a:t>School</a:t>
            </a:r>
          </a:p>
        </p:txBody>
      </p:sp>
      <p:sp>
        <p:nvSpPr>
          <p:cNvPr id="10" name="Oval 9"/>
          <p:cNvSpPr/>
          <p:nvPr/>
        </p:nvSpPr>
        <p:spPr>
          <a:xfrm>
            <a:off x="1143000" y="2688336"/>
            <a:ext cx="146304" cy="146304"/>
          </a:xfrm>
          <a:prstGeom prst="ellipse">
            <a:avLst/>
          </a:prstGeom>
          <a:solidFill>
            <a:srgbClr val="0F9ED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1" name="TextBox 10"/>
          <p:cNvSpPr txBox="1"/>
          <p:nvPr/>
        </p:nvSpPr>
        <p:spPr>
          <a:xfrm>
            <a:off x="1435607" y="2560320"/>
            <a:ext cx="2715768" cy="914400"/>
          </a:xfrm>
          <a:prstGeom prst="rect">
            <a:avLst/>
          </a:prstGeom>
          <a:noFill/>
        </p:spPr>
        <p:txBody>
          <a:bodyPr wrap="square" lIns="0" tIns="0" rIns="0" bIns="0" anchor="t">
            <a:spAutoFit/>
          </a:bodyPr>
          <a:lstStyle/>
          <a:p>
            <a:pPr algn="l">
              <a:lnSpc>
                <a:spcPct val="106000"/>
              </a:lnSpc>
              <a:spcBef>
                <a:spcPts val="0"/>
              </a:spcBef>
              <a:spcAft>
                <a:spcPts val="400"/>
              </a:spcAft>
            </a:pPr>
            <a:r>
              <a:rPr sz="1300" b="0">
                <a:solidFill>
                  <a:srgbClr val="232A33"/>
                </a:solidFill>
                <a:latin typeface="Aptos"/>
              </a:rPr>
              <a:t>Certificate to enter a school</a:t>
            </a:r>
          </a:p>
        </p:txBody>
      </p:sp>
      <p:sp>
        <p:nvSpPr>
          <p:cNvPr id="12" name="Oval 11"/>
          <p:cNvSpPr/>
          <p:nvPr/>
        </p:nvSpPr>
        <p:spPr>
          <a:xfrm>
            <a:off x="1143000" y="3621024"/>
            <a:ext cx="146304" cy="146304"/>
          </a:xfrm>
          <a:prstGeom prst="ellipse">
            <a:avLst/>
          </a:prstGeom>
          <a:solidFill>
            <a:srgbClr val="0F9ED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3" name="TextBox 12"/>
          <p:cNvSpPr txBox="1"/>
          <p:nvPr/>
        </p:nvSpPr>
        <p:spPr>
          <a:xfrm>
            <a:off x="1435607" y="3493008"/>
            <a:ext cx="2715768" cy="914400"/>
          </a:xfrm>
          <a:prstGeom prst="rect">
            <a:avLst/>
          </a:prstGeom>
          <a:noFill/>
        </p:spPr>
        <p:txBody>
          <a:bodyPr wrap="square" lIns="0" tIns="0" rIns="0" bIns="0" anchor="t">
            <a:spAutoFit/>
          </a:bodyPr>
          <a:lstStyle/>
          <a:p>
            <a:pPr algn="l">
              <a:lnSpc>
                <a:spcPct val="106000"/>
              </a:lnSpc>
              <a:spcBef>
                <a:spcPts val="0"/>
              </a:spcBef>
              <a:spcAft>
                <a:spcPts val="400"/>
              </a:spcAft>
            </a:pPr>
            <a:r>
              <a:rPr sz="1300" b="0">
                <a:solidFill>
                  <a:srgbClr val="232A33"/>
                </a:solidFill>
                <a:latin typeface="Aptos"/>
              </a:rPr>
              <a:t>To let a child take medication</a:t>
            </a:r>
          </a:p>
        </p:txBody>
      </p:sp>
      <p:sp>
        <p:nvSpPr>
          <p:cNvPr id="14" name="Oval 13"/>
          <p:cNvSpPr/>
          <p:nvPr/>
        </p:nvSpPr>
        <p:spPr>
          <a:xfrm>
            <a:off x="1143000" y="4553712"/>
            <a:ext cx="146304" cy="146304"/>
          </a:xfrm>
          <a:prstGeom prst="ellipse">
            <a:avLst/>
          </a:prstGeom>
          <a:solidFill>
            <a:srgbClr val="0F9ED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5" name="TextBox 14"/>
          <p:cNvSpPr txBox="1"/>
          <p:nvPr/>
        </p:nvSpPr>
        <p:spPr>
          <a:xfrm>
            <a:off x="1435607" y="4425696"/>
            <a:ext cx="2715768" cy="914400"/>
          </a:xfrm>
          <a:prstGeom prst="rect">
            <a:avLst/>
          </a:prstGeom>
          <a:noFill/>
        </p:spPr>
        <p:txBody>
          <a:bodyPr wrap="square" lIns="0" tIns="0" rIns="0" bIns="0" anchor="t">
            <a:spAutoFit/>
          </a:bodyPr>
          <a:lstStyle/>
          <a:p>
            <a:pPr algn="l">
              <a:lnSpc>
                <a:spcPct val="106000"/>
              </a:lnSpc>
              <a:spcBef>
                <a:spcPts val="0"/>
              </a:spcBef>
              <a:spcAft>
                <a:spcPts val="400"/>
              </a:spcAft>
            </a:pPr>
            <a:r>
              <a:rPr sz="1300" b="0">
                <a:solidFill>
                  <a:srgbClr val="232A33"/>
                </a:solidFill>
                <a:latin typeface="Aptos"/>
              </a:rPr>
              <a:t>To go to the toilet — or use a locker</a:t>
            </a:r>
          </a:p>
        </p:txBody>
      </p:sp>
      <p:sp>
        <p:nvSpPr>
          <p:cNvPr id="16" name="Rounded Rectangle 15"/>
          <p:cNvSpPr/>
          <p:nvPr/>
        </p:nvSpPr>
        <p:spPr>
          <a:xfrm>
            <a:off x="4581144" y="1783080"/>
            <a:ext cx="3538728" cy="3794760"/>
          </a:xfrm>
          <a:prstGeom prst="roundRect">
            <a:avLst>
              <a:gd name="adj" fmla="val 6000"/>
            </a:avLst>
          </a:prstGeom>
          <a:solidFill>
            <a:srgbClr val="FFFFFF"/>
          </a:solidFill>
          <a:ln w="12700">
            <a:solidFill>
              <a:srgbClr val="E3E7EC"/>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7" name="Rectangle 16"/>
          <p:cNvSpPr/>
          <p:nvPr/>
        </p:nvSpPr>
        <p:spPr>
          <a:xfrm>
            <a:off x="4581144" y="1783080"/>
            <a:ext cx="3538728" cy="566928"/>
          </a:xfrm>
          <a:prstGeom prst="rect">
            <a:avLst/>
          </a:prstGeom>
          <a:solidFill>
            <a:srgbClr val="15608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8" name="Rectangle 17"/>
          <p:cNvSpPr/>
          <p:nvPr/>
        </p:nvSpPr>
        <p:spPr>
          <a:xfrm>
            <a:off x="4581144" y="1783080"/>
            <a:ext cx="3538728" cy="566928"/>
          </a:xfrm>
          <a:prstGeom prst="rect">
            <a:avLst/>
          </a:prstGeom>
          <a:solidFill>
            <a:srgbClr val="15608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9" name="TextBox 18"/>
          <p:cNvSpPr txBox="1"/>
          <p:nvPr/>
        </p:nvSpPr>
        <p:spPr>
          <a:xfrm>
            <a:off x="4581144" y="1783080"/>
            <a:ext cx="3538728" cy="566928"/>
          </a:xfrm>
          <a:prstGeom prst="rect">
            <a:avLst/>
          </a:prstGeom>
          <a:noFill/>
        </p:spPr>
        <p:txBody>
          <a:bodyPr wrap="square" lIns="0" tIns="0" rIns="0" bIns="0" anchor="ctr">
            <a:spAutoFit/>
          </a:bodyPr>
          <a:lstStyle/>
          <a:p>
            <a:pPr algn="ctr">
              <a:spcBef>
                <a:spcPts val="0"/>
              </a:spcBef>
              <a:spcAft>
                <a:spcPts val="400"/>
              </a:spcAft>
            </a:pPr>
            <a:r>
              <a:rPr sz="1700" b="1">
                <a:solidFill>
                  <a:srgbClr val="FFFFFF"/>
                </a:solidFill>
                <a:latin typeface="Aptos Display"/>
              </a:rPr>
              <a:t>Insurance</a:t>
            </a:r>
          </a:p>
        </p:txBody>
      </p:sp>
      <p:sp>
        <p:nvSpPr>
          <p:cNvPr id="20" name="Oval 19"/>
          <p:cNvSpPr/>
          <p:nvPr/>
        </p:nvSpPr>
        <p:spPr>
          <a:xfrm>
            <a:off x="4855464" y="2688336"/>
            <a:ext cx="146304" cy="146304"/>
          </a:xfrm>
          <a:prstGeom prst="ellipse">
            <a:avLst/>
          </a:prstGeom>
          <a:solidFill>
            <a:srgbClr val="15608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1" name="TextBox 20"/>
          <p:cNvSpPr txBox="1"/>
          <p:nvPr/>
        </p:nvSpPr>
        <p:spPr>
          <a:xfrm>
            <a:off x="5148072" y="2560320"/>
            <a:ext cx="2715768" cy="914400"/>
          </a:xfrm>
          <a:prstGeom prst="rect">
            <a:avLst/>
          </a:prstGeom>
          <a:noFill/>
        </p:spPr>
        <p:txBody>
          <a:bodyPr wrap="square" lIns="0" tIns="0" rIns="0" bIns="0" anchor="t">
            <a:spAutoFit/>
          </a:bodyPr>
          <a:lstStyle/>
          <a:p>
            <a:pPr algn="l">
              <a:lnSpc>
                <a:spcPct val="106000"/>
              </a:lnSpc>
              <a:spcBef>
                <a:spcPts val="0"/>
              </a:spcBef>
              <a:spcAft>
                <a:spcPts val="400"/>
              </a:spcAft>
            </a:pPr>
            <a:r>
              <a:rPr sz="1300" b="0">
                <a:solidFill>
                  <a:srgbClr val="232A33"/>
                </a:solidFill>
                <a:latin typeface="Aptos"/>
              </a:rPr>
              <a:t>Disclose the patient's medical history</a:t>
            </a:r>
          </a:p>
        </p:txBody>
      </p:sp>
      <p:sp>
        <p:nvSpPr>
          <p:cNvPr id="22" name="Oval 21"/>
          <p:cNvSpPr/>
          <p:nvPr/>
        </p:nvSpPr>
        <p:spPr>
          <a:xfrm>
            <a:off x="4855464" y="3621024"/>
            <a:ext cx="146304" cy="146304"/>
          </a:xfrm>
          <a:prstGeom prst="ellipse">
            <a:avLst/>
          </a:prstGeom>
          <a:solidFill>
            <a:srgbClr val="15608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3" name="TextBox 22"/>
          <p:cNvSpPr txBox="1"/>
          <p:nvPr/>
        </p:nvSpPr>
        <p:spPr>
          <a:xfrm>
            <a:off x="5148072" y="3493008"/>
            <a:ext cx="2715768" cy="914400"/>
          </a:xfrm>
          <a:prstGeom prst="rect">
            <a:avLst/>
          </a:prstGeom>
          <a:noFill/>
        </p:spPr>
        <p:txBody>
          <a:bodyPr wrap="square" lIns="0" tIns="0" rIns="0" bIns="0" anchor="t">
            <a:spAutoFit/>
          </a:bodyPr>
          <a:lstStyle/>
          <a:p>
            <a:pPr algn="l">
              <a:lnSpc>
                <a:spcPct val="106000"/>
              </a:lnSpc>
              <a:spcBef>
                <a:spcPts val="0"/>
              </a:spcBef>
              <a:spcAft>
                <a:spcPts val="400"/>
              </a:spcAft>
            </a:pPr>
            <a:r>
              <a:rPr sz="1300" b="0">
                <a:solidFill>
                  <a:srgbClr val="232A33"/>
                </a:solidFill>
                <a:latin typeface="Aptos"/>
              </a:rPr>
              <a:t>Certificate after a death</a:t>
            </a:r>
          </a:p>
        </p:txBody>
      </p:sp>
      <p:sp>
        <p:nvSpPr>
          <p:cNvPr id="24" name="Oval 23"/>
          <p:cNvSpPr/>
          <p:nvPr/>
        </p:nvSpPr>
        <p:spPr>
          <a:xfrm>
            <a:off x="4855464" y="4553712"/>
            <a:ext cx="146304" cy="146304"/>
          </a:xfrm>
          <a:prstGeom prst="ellipse">
            <a:avLst/>
          </a:prstGeom>
          <a:solidFill>
            <a:srgbClr val="15608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5" name="TextBox 24"/>
          <p:cNvSpPr txBox="1"/>
          <p:nvPr/>
        </p:nvSpPr>
        <p:spPr>
          <a:xfrm>
            <a:off x="5148072" y="4425696"/>
            <a:ext cx="2715768" cy="914400"/>
          </a:xfrm>
          <a:prstGeom prst="rect">
            <a:avLst/>
          </a:prstGeom>
          <a:noFill/>
        </p:spPr>
        <p:txBody>
          <a:bodyPr wrap="square" lIns="0" tIns="0" rIns="0" bIns="0" anchor="t">
            <a:spAutoFit/>
          </a:bodyPr>
          <a:lstStyle/>
          <a:p>
            <a:pPr algn="l">
              <a:lnSpc>
                <a:spcPct val="106000"/>
              </a:lnSpc>
              <a:spcBef>
                <a:spcPts val="0"/>
              </a:spcBef>
              <a:spcAft>
                <a:spcPts val="400"/>
              </a:spcAft>
            </a:pPr>
            <a:r>
              <a:rPr sz="1300" b="0">
                <a:solidFill>
                  <a:srgbClr val="232A33"/>
                </a:solidFill>
                <a:latin typeface="Aptos"/>
              </a:rPr>
              <a:t>For trip cancellation</a:t>
            </a:r>
          </a:p>
        </p:txBody>
      </p:sp>
      <p:sp>
        <p:nvSpPr>
          <p:cNvPr id="26" name="Rounded Rectangle 25"/>
          <p:cNvSpPr/>
          <p:nvPr/>
        </p:nvSpPr>
        <p:spPr>
          <a:xfrm>
            <a:off x="8293608" y="1783080"/>
            <a:ext cx="3538728" cy="3794760"/>
          </a:xfrm>
          <a:prstGeom prst="roundRect">
            <a:avLst>
              <a:gd name="adj" fmla="val 6000"/>
            </a:avLst>
          </a:prstGeom>
          <a:solidFill>
            <a:srgbClr val="FFFFFF"/>
          </a:solidFill>
          <a:ln w="12700">
            <a:solidFill>
              <a:srgbClr val="E3E7EC"/>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7" name="Rectangle 26"/>
          <p:cNvSpPr/>
          <p:nvPr/>
        </p:nvSpPr>
        <p:spPr>
          <a:xfrm>
            <a:off x="8293608" y="1783080"/>
            <a:ext cx="3538728" cy="566928"/>
          </a:xfrm>
          <a:prstGeom prst="rect">
            <a:avLst/>
          </a:prstGeom>
          <a:solidFill>
            <a:srgbClr val="E9713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8" name="Rectangle 27"/>
          <p:cNvSpPr/>
          <p:nvPr/>
        </p:nvSpPr>
        <p:spPr>
          <a:xfrm>
            <a:off x="8293608" y="1783080"/>
            <a:ext cx="3538728" cy="566928"/>
          </a:xfrm>
          <a:prstGeom prst="rect">
            <a:avLst/>
          </a:prstGeom>
          <a:solidFill>
            <a:srgbClr val="E9713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9" name="TextBox 28"/>
          <p:cNvSpPr txBox="1"/>
          <p:nvPr/>
        </p:nvSpPr>
        <p:spPr>
          <a:xfrm>
            <a:off x="8293608" y="1783080"/>
            <a:ext cx="3538728" cy="566928"/>
          </a:xfrm>
          <a:prstGeom prst="rect">
            <a:avLst/>
          </a:prstGeom>
          <a:noFill/>
        </p:spPr>
        <p:txBody>
          <a:bodyPr wrap="square" lIns="0" tIns="0" rIns="0" bIns="0" anchor="ctr">
            <a:spAutoFit/>
          </a:bodyPr>
          <a:lstStyle/>
          <a:p>
            <a:pPr algn="ctr">
              <a:spcBef>
                <a:spcPts val="0"/>
              </a:spcBef>
              <a:spcAft>
                <a:spcPts val="400"/>
              </a:spcAft>
            </a:pPr>
            <a:r>
              <a:rPr sz="1700" b="1">
                <a:solidFill>
                  <a:srgbClr val="FFFFFF"/>
                </a:solidFill>
                <a:latin typeface="Aptos Display"/>
              </a:rPr>
              <a:t>Sport &amp; others</a:t>
            </a:r>
          </a:p>
        </p:txBody>
      </p:sp>
      <p:sp>
        <p:nvSpPr>
          <p:cNvPr id="30" name="Oval 29"/>
          <p:cNvSpPr/>
          <p:nvPr/>
        </p:nvSpPr>
        <p:spPr>
          <a:xfrm>
            <a:off x="8567928" y="2688336"/>
            <a:ext cx="146304" cy="146304"/>
          </a:xfrm>
          <a:prstGeom prst="ellipse">
            <a:avLst/>
          </a:prstGeom>
          <a:solidFill>
            <a:srgbClr val="E9713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1" name="TextBox 30"/>
          <p:cNvSpPr txBox="1"/>
          <p:nvPr/>
        </p:nvSpPr>
        <p:spPr>
          <a:xfrm>
            <a:off x="8860536" y="2560320"/>
            <a:ext cx="2715768" cy="914400"/>
          </a:xfrm>
          <a:prstGeom prst="rect">
            <a:avLst/>
          </a:prstGeom>
          <a:noFill/>
        </p:spPr>
        <p:txBody>
          <a:bodyPr wrap="square" lIns="0" tIns="0" rIns="0" bIns="0" anchor="t">
            <a:spAutoFit/>
          </a:bodyPr>
          <a:lstStyle/>
          <a:p>
            <a:pPr algn="l">
              <a:lnSpc>
                <a:spcPct val="106000"/>
              </a:lnSpc>
              <a:spcBef>
                <a:spcPts val="0"/>
              </a:spcBef>
              <a:spcAft>
                <a:spcPts val="400"/>
              </a:spcAft>
            </a:pPr>
            <a:r>
              <a:rPr sz="1300" b="0">
                <a:solidFill>
                  <a:srgbClr val="232A33"/>
                </a:solidFill>
                <a:latin typeface="Aptos"/>
              </a:rPr>
              <a:t>“No contraindication” to any sport</a:t>
            </a:r>
          </a:p>
        </p:txBody>
      </p:sp>
      <p:sp>
        <p:nvSpPr>
          <p:cNvPr id="32" name="Oval 31"/>
          <p:cNvSpPr/>
          <p:nvPr/>
        </p:nvSpPr>
        <p:spPr>
          <a:xfrm>
            <a:off x="8567928" y="3621024"/>
            <a:ext cx="146304" cy="146304"/>
          </a:xfrm>
          <a:prstGeom prst="ellipse">
            <a:avLst/>
          </a:prstGeom>
          <a:solidFill>
            <a:srgbClr val="E9713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3" name="TextBox 32"/>
          <p:cNvSpPr txBox="1"/>
          <p:nvPr/>
        </p:nvSpPr>
        <p:spPr>
          <a:xfrm>
            <a:off x="8860536" y="3493008"/>
            <a:ext cx="2715768" cy="914400"/>
          </a:xfrm>
          <a:prstGeom prst="rect">
            <a:avLst/>
          </a:prstGeom>
          <a:noFill/>
        </p:spPr>
        <p:txBody>
          <a:bodyPr wrap="square" lIns="0" tIns="0" rIns="0" bIns="0" anchor="t">
            <a:spAutoFit/>
          </a:bodyPr>
          <a:lstStyle/>
          <a:p>
            <a:pPr algn="l">
              <a:lnSpc>
                <a:spcPct val="106000"/>
              </a:lnSpc>
              <a:spcBef>
                <a:spcPts val="0"/>
              </a:spcBef>
              <a:spcAft>
                <a:spcPts val="400"/>
              </a:spcAft>
            </a:pPr>
            <a:r>
              <a:rPr sz="1300" b="0">
                <a:solidFill>
                  <a:srgbClr val="232A33"/>
                </a:solidFill>
                <a:latin typeface="Aptos"/>
              </a:rPr>
              <a:t>Fitness for civic-service missions</a:t>
            </a:r>
          </a:p>
        </p:txBody>
      </p:sp>
      <p:sp>
        <p:nvSpPr>
          <p:cNvPr id="34" name="Oval 33"/>
          <p:cNvSpPr/>
          <p:nvPr/>
        </p:nvSpPr>
        <p:spPr>
          <a:xfrm>
            <a:off x="8567928" y="4553712"/>
            <a:ext cx="146304" cy="146304"/>
          </a:xfrm>
          <a:prstGeom prst="ellipse">
            <a:avLst/>
          </a:prstGeom>
          <a:solidFill>
            <a:srgbClr val="E9713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5" name="TextBox 34"/>
          <p:cNvSpPr txBox="1"/>
          <p:nvPr/>
        </p:nvSpPr>
        <p:spPr>
          <a:xfrm>
            <a:off x="8860536" y="4425696"/>
            <a:ext cx="2715768" cy="914400"/>
          </a:xfrm>
          <a:prstGeom prst="rect">
            <a:avLst/>
          </a:prstGeom>
          <a:noFill/>
        </p:spPr>
        <p:txBody>
          <a:bodyPr wrap="square" lIns="0" tIns="0" rIns="0" bIns="0" anchor="t">
            <a:spAutoFit/>
          </a:bodyPr>
          <a:lstStyle/>
          <a:p>
            <a:pPr algn="l">
              <a:lnSpc>
                <a:spcPct val="106000"/>
              </a:lnSpc>
              <a:spcBef>
                <a:spcPts val="0"/>
              </a:spcBef>
              <a:spcAft>
                <a:spcPts val="400"/>
              </a:spcAft>
            </a:pPr>
            <a:r>
              <a:rPr sz="1300" b="0">
                <a:solidFill>
                  <a:srgbClr val="232A33"/>
                </a:solidFill>
                <a:latin typeface="Aptos"/>
              </a:rPr>
              <a:t>Each federation sets its own rules</a:t>
            </a: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100">
        <p159:morph option="byObject"/>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88952" cy="6858000"/>
          </a:xfrm>
          <a:prstGeom prst="rect">
            <a:avLst/>
          </a:prstGeom>
          <a:solidFill>
            <a:srgbClr val="0E284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1" name="mOrb"/>
          <p:cNvSpPr/>
          <p:nvPr/>
        </p:nvSpPr>
        <p:spPr>
          <a:xfrm>
            <a:off x="-822959" y="-2194560"/>
            <a:ext cx="5669280" cy="5669280"/>
          </a:xfrm>
          <a:prstGeom prst="ellipse">
            <a:avLst/>
          </a:prstGeom>
          <a:solidFill>
            <a:srgbClr val="0F9ED5">
              <a:alpha val="17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Rectangle 2"/>
          <p:cNvSpPr/>
          <p:nvPr/>
        </p:nvSpPr>
        <p:spPr>
          <a:xfrm>
            <a:off x="0" y="0"/>
            <a:ext cx="12188952" cy="146304"/>
          </a:xfrm>
          <a:prstGeom prst="rect">
            <a:avLst/>
          </a:prstGeom>
          <a:solidFill>
            <a:srgbClr val="A02B9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4" name="Picture 3" descr="croc_podium.jpg"/>
          <p:cNvPicPr>
            <a:picLocks noChangeAspect="1"/>
          </p:cNvPicPr>
          <p:nvPr/>
        </p:nvPicPr>
        <p:blipFill>
          <a:blip r:embed="rId3"/>
          <a:stretch>
            <a:fillRect/>
          </a:stretch>
        </p:blipFill>
        <p:spPr>
          <a:xfrm>
            <a:off x="7863840" y="1417319"/>
            <a:ext cx="4023360" cy="4023360"/>
          </a:xfrm>
          <a:prstGeom prst="rect">
            <a:avLst/>
          </a:prstGeom>
          <a:effectLst>
            <a:outerShdw blurRad="90000" dist="38100" dir="5400000" rotWithShape="0">
              <a:srgbClr val="1B2733">
                <a:alpha val="34000"/>
              </a:srgbClr>
            </a:outerShdw>
          </a:effectLst>
        </p:spPr>
      </p:pic>
      <p:sp>
        <p:nvSpPr>
          <p:cNvPr id="5" name="TextBox 4"/>
          <p:cNvSpPr txBox="1"/>
          <p:nvPr/>
        </p:nvSpPr>
        <p:spPr>
          <a:xfrm>
            <a:off x="777240" y="822960"/>
            <a:ext cx="6766560" cy="457200"/>
          </a:xfrm>
          <a:prstGeom prst="rect">
            <a:avLst/>
          </a:prstGeom>
          <a:noFill/>
        </p:spPr>
        <p:txBody>
          <a:bodyPr wrap="square" lIns="0" tIns="0" rIns="0" bIns="0" anchor="t">
            <a:spAutoFit/>
          </a:bodyPr>
          <a:lstStyle/>
          <a:p>
            <a:pPr algn="l">
              <a:spcBef>
                <a:spcPts val="0"/>
              </a:spcBef>
              <a:spcAft>
                <a:spcPts val="400"/>
              </a:spcAft>
            </a:pPr>
            <a:r>
              <a:rPr sz="1400" b="1">
                <a:solidFill>
                  <a:srgbClr val="C99FDB"/>
                </a:solidFill>
                <a:latin typeface="Aptos"/>
              </a:rPr>
              <a:t>IMPACT</a:t>
            </a:r>
          </a:p>
        </p:txBody>
      </p:sp>
      <p:sp>
        <p:nvSpPr>
          <p:cNvPr id="6" name="TextBox 5"/>
          <p:cNvSpPr txBox="1"/>
          <p:nvPr/>
        </p:nvSpPr>
        <p:spPr>
          <a:xfrm>
            <a:off x="777240" y="1280160"/>
            <a:ext cx="6858000" cy="1554480"/>
          </a:xfrm>
          <a:prstGeom prst="rect">
            <a:avLst/>
          </a:prstGeom>
          <a:noFill/>
        </p:spPr>
        <p:txBody>
          <a:bodyPr wrap="square" lIns="0" tIns="0" rIns="0" bIns="0" anchor="t">
            <a:spAutoFit/>
          </a:bodyPr>
          <a:lstStyle/>
          <a:p>
            <a:pPr algn="l">
              <a:lnSpc>
                <a:spcPct val="102000"/>
              </a:lnSpc>
              <a:spcBef>
                <a:spcPts val="0"/>
              </a:spcBef>
              <a:spcAft>
                <a:spcPts val="200"/>
              </a:spcAft>
            </a:pPr>
            <a:r>
              <a:rPr sz="2700" b="1">
                <a:solidFill>
                  <a:srgbClr val="FFFFFF"/>
                </a:solidFill>
                <a:latin typeface="Aptos Display"/>
              </a:rPr>
              <a:t>Thousands of abusive requests</a:t>
            </a:r>
          </a:p>
          <a:p>
            <a:pPr algn="l">
              <a:lnSpc>
                <a:spcPct val="102000"/>
              </a:lnSpc>
              <a:spcBef>
                <a:spcPts val="0"/>
              </a:spcBef>
              <a:spcAft>
                <a:spcPts val="200"/>
              </a:spcAft>
            </a:pPr>
            <a:r>
              <a:rPr sz="2700" b="1">
                <a:solidFill>
                  <a:srgbClr val="FFFFFF"/>
                </a:solidFill>
                <a:latin typeface="Aptos Display"/>
              </a:rPr>
              <a:t>intercepted and challenged.</a:t>
            </a:r>
          </a:p>
        </p:txBody>
      </p:sp>
      <p:sp>
        <p:nvSpPr>
          <p:cNvPr id="7" name="TextBox 6"/>
          <p:cNvSpPr txBox="1"/>
          <p:nvPr/>
        </p:nvSpPr>
        <p:spPr>
          <a:xfrm>
            <a:off x="777240" y="2788920"/>
            <a:ext cx="6675120" cy="914400"/>
          </a:xfrm>
          <a:prstGeom prst="rect">
            <a:avLst/>
          </a:prstGeom>
          <a:noFill/>
        </p:spPr>
        <p:txBody>
          <a:bodyPr wrap="square" lIns="0" tIns="0" rIns="0" bIns="0" anchor="t">
            <a:spAutoFit/>
          </a:bodyPr>
          <a:lstStyle/>
          <a:p>
            <a:pPr algn="l">
              <a:lnSpc>
                <a:spcPct val="110000"/>
              </a:lnSpc>
              <a:spcBef>
                <a:spcPts val="0"/>
              </a:spcBef>
              <a:spcAft>
                <a:spcPts val="400"/>
              </a:spcAft>
            </a:pPr>
            <a:r>
              <a:rPr sz="1500" b="0">
                <a:solidFill>
                  <a:srgbClr val="D5DEE8"/>
                </a:solidFill>
                <a:latin typeface="Aptos"/>
              </a:rPr>
              <a:t>Between </a:t>
            </a:r>
            <a:r>
              <a:rPr sz="1500" b="1">
                <a:solidFill>
                  <a:srgbClr val="F0C06A"/>
                </a:solidFill>
                <a:latin typeface="Aptos"/>
              </a:rPr>
              <a:t>5,000 and 10,000</a:t>
            </a:r>
            <a:r>
              <a:rPr sz="1500" b="0">
                <a:solidFill>
                  <a:srgbClr val="D5DEE8"/>
                </a:solidFill>
                <a:latin typeface="Aptos"/>
              </a:rPr>
              <a:t> requests avoided by the end of the process.</a:t>
            </a:r>
          </a:p>
        </p:txBody>
      </p:sp>
      <p:sp>
        <p:nvSpPr>
          <p:cNvPr id="8" name="Rounded Rectangle 7"/>
          <p:cNvSpPr/>
          <p:nvPr/>
        </p:nvSpPr>
        <p:spPr>
          <a:xfrm>
            <a:off x="777240" y="3886200"/>
            <a:ext cx="6583680" cy="1600200"/>
          </a:xfrm>
          <a:prstGeom prst="roundRect">
            <a:avLst/>
          </a:prstGeom>
          <a:solidFill>
            <a:srgbClr val="15335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Rounded Rectangle 8"/>
          <p:cNvSpPr/>
          <p:nvPr/>
        </p:nvSpPr>
        <p:spPr>
          <a:xfrm>
            <a:off x="1005840" y="4114800"/>
            <a:ext cx="128016" cy="1143000"/>
          </a:xfrm>
          <a:prstGeom prst="roundRect">
            <a:avLst/>
          </a:prstGeom>
          <a:solidFill>
            <a:srgbClr val="A02B9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TextBox 9"/>
          <p:cNvSpPr txBox="1"/>
          <p:nvPr/>
        </p:nvSpPr>
        <p:spPr>
          <a:xfrm>
            <a:off x="1298448" y="3977639"/>
            <a:ext cx="5852160" cy="1463040"/>
          </a:xfrm>
          <a:prstGeom prst="rect">
            <a:avLst/>
          </a:prstGeom>
          <a:noFill/>
        </p:spPr>
        <p:txBody>
          <a:bodyPr wrap="square" lIns="0" tIns="0" rIns="0" bIns="0" anchor="ctr">
            <a:spAutoFit/>
          </a:bodyPr>
          <a:lstStyle/>
          <a:p>
            <a:pPr algn="l">
              <a:lnSpc>
                <a:spcPct val="102000"/>
              </a:lnSpc>
              <a:spcBef>
                <a:spcPts val="0"/>
              </a:spcBef>
              <a:spcAft>
                <a:spcPts val="600"/>
              </a:spcAft>
            </a:pPr>
            <a:r>
              <a:rPr sz="1500" b="0">
                <a:solidFill>
                  <a:srgbClr val="BFCCDB"/>
                </a:solidFill>
                <a:latin typeface="Aptos"/>
              </a:rPr>
              <a:t>One rule should prevail:</a:t>
            </a:r>
          </a:p>
          <a:p>
            <a:pPr algn="l">
              <a:lnSpc>
                <a:spcPct val="102000"/>
              </a:lnSpc>
              <a:spcBef>
                <a:spcPts val="0"/>
              </a:spcBef>
              <a:spcAft>
                <a:spcPts val="600"/>
              </a:spcAft>
            </a:pPr>
            <a:r>
              <a:rPr sz="2200" b="1">
                <a:solidFill>
                  <a:srgbClr val="FFFFFF"/>
                </a:solidFill>
                <a:latin typeface="Aptos Display"/>
              </a:rPr>
              <a:t>No justification, no certificate.</a:t>
            </a: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100">
        <p159:morph option="byObject"/>
      </p:transition>
    </mc:Choice>
    <mc:Fallback xmlns="">
      <p:transition spd="slow">
        <p:fade/>
      </p:transition>
    </mc:Fallback>
  </mc:AlternateContent>
</p:sld>
</file>

<file path=ppt/theme/theme1.xml><?xml version="1.0" encoding="utf-8"?>
<a:theme xmlns:a="http://schemas.openxmlformats.org/drawingml/2006/main" name="Conception personnalisé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Conception personnalisé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15</TotalTime>
  <Words>1470</Words>
  <Application>Microsoft Macintosh PowerPoint</Application>
  <PresentationFormat>Grand écran</PresentationFormat>
  <Paragraphs>138</Paragraphs>
  <Slides>12</Slides>
  <Notes>12</Notes>
  <HiddenSlides>0</HiddenSlides>
  <MMClips>0</MMClips>
  <ScaleCrop>false</ScaleCrop>
  <HeadingPairs>
    <vt:vector size="6" baseType="variant">
      <vt:variant>
        <vt:lpstr>Polices utilisées</vt:lpstr>
      </vt:variant>
      <vt:variant>
        <vt:i4>5</vt:i4>
      </vt:variant>
      <vt:variant>
        <vt:lpstr>Thème</vt:lpstr>
      </vt:variant>
      <vt:variant>
        <vt:i4>2</vt:i4>
      </vt:variant>
      <vt:variant>
        <vt:lpstr>Titres des diapositives</vt:lpstr>
      </vt:variant>
      <vt:variant>
        <vt:i4>12</vt:i4>
      </vt:variant>
    </vt:vector>
  </HeadingPairs>
  <TitlesOfParts>
    <vt:vector size="19" baseType="lpstr">
      <vt:lpstr>Aptos</vt:lpstr>
      <vt:lpstr>Aptos Display</vt:lpstr>
      <vt:lpstr>Arial</vt:lpstr>
      <vt:lpstr>Fira Sans</vt:lpstr>
      <vt:lpstr>Fira Sans Bold</vt:lpstr>
      <vt:lpstr>Conception personnalisée</vt:lpstr>
      <vt:lpstr>1_Conception personnalisée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Paul Frappé</dc:creator>
  <cp:lastModifiedBy>Michaël Rochoy</cp:lastModifiedBy>
  <cp:revision>20</cp:revision>
  <dcterms:created xsi:type="dcterms:W3CDTF">2025-12-23T19:07:15Z</dcterms:created>
  <dcterms:modified xsi:type="dcterms:W3CDTF">2026-07-01T01:44:57Z</dcterms:modified>
</cp:coreProperties>
</file>